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6" r:id="rId6"/>
    <p:sldId id="261" r:id="rId7"/>
    <p:sldId id="262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93" r:id="rId22"/>
    <p:sldId id="294" r:id="rId23"/>
    <p:sldId id="287" r:id="rId24"/>
    <p:sldId id="288" r:id="rId25"/>
    <p:sldId id="289" r:id="rId26"/>
    <p:sldId id="290" r:id="rId27"/>
    <p:sldId id="292" r:id="rId28"/>
    <p:sldId id="291" r:id="rId29"/>
    <p:sldId id="278" r:id="rId30"/>
    <p:sldId id="279" r:id="rId31"/>
    <p:sldId id="280" r:id="rId32"/>
    <p:sldId id="285" r:id="rId33"/>
    <p:sldId id="286" r:id="rId34"/>
    <p:sldId id="281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16851-CB66-4763-8116-2FED79783498}" type="datetimeFigureOut">
              <a:rPr lang="en-US" smtClean="0"/>
              <a:pPr/>
              <a:t>1/25/2019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3E924-08D0-4940-8F02-4D9DC906C8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ТЕРМИНОЛОГИЈА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b="1" dirty="0" smtClean="0"/>
              <a:t>ХАЗАРД</a:t>
            </a:r>
          </a:p>
          <a:p>
            <a:r>
              <a:rPr lang="sr-Cyrl-RS" b="1" dirty="0" smtClean="0"/>
              <a:t>РИЗИК</a:t>
            </a:r>
            <a:endParaRPr lang="sr-Latn-RS" b="1" dirty="0" smtClean="0"/>
          </a:p>
          <a:p>
            <a:r>
              <a:rPr lang="sr-Cyrl-RS" b="1" dirty="0" smtClean="0"/>
              <a:t>Р</a:t>
            </a:r>
            <a:r>
              <a:rPr lang="sr-Latn-RS" b="1" dirty="0" smtClean="0"/>
              <a:t>A</a:t>
            </a:r>
            <a:r>
              <a:rPr lang="sr-Cyrl-RS" b="1" dirty="0" smtClean="0"/>
              <a:t>ЊИВОСТ</a:t>
            </a:r>
          </a:p>
          <a:p>
            <a:r>
              <a:rPr lang="sr-Cyrl-RS" b="1" dirty="0" smtClean="0"/>
              <a:t>ОТПОРНОСТ</a:t>
            </a:r>
            <a:endParaRPr lang="sr-Latn-RS" b="1" dirty="0" smtClean="0"/>
          </a:p>
          <a:p>
            <a:r>
              <a:rPr lang="sr-Latn-RS" b="1" dirty="0" smtClean="0"/>
              <a:t>KA</a:t>
            </a:r>
            <a:r>
              <a:rPr lang="sr-Cyrl-RS" b="1" dirty="0" smtClean="0"/>
              <a:t>ТАСТРОФА</a:t>
            </a:r>
            <a:r>
              <a:rPr lang="sr-Latn-RS" dirty="0" smtClean="0"/>
              <a:t> </a:t>
            </a:r>
            <a:endParaRPr lang="sr-Cyrl-RS" dirty="0" smtClean="0"/>
          </a:p>
          <a:p>
            <a:r>
              <a:rPr lang="sr-Cyrl-RS" b="1" dirty="0" smtClean="0"/>
              <a:t>ВАНРЕДНА СИТУАЦИЈА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u="sng" dirty="0" smtClean="0"/>
              <a:t>Према  тумачењу Универзитета УН - Института за хуману безбедност и заштиту животне средине из Бона </a:t>
            </a:r>
            <a:r>
              <a:rPr lang="sr-Latn-CS" i="1" u="sng" dirty="0" smtClean="0"/>
              <a:t>UNU</a:t>
            </a:r>
            <a:r>
              <a:rPr lang="ru-RU" i="1" u="sng" dirty="0" smtClean="0"/>
              <a:t>-</a:t>
            </a:r>
            <a:r>
              <a:rPr lang="sr-Latn-CS" i="1" u="sng" dirty="0" smtClean="0"/>
              <a:t>EHS</a:t>
            </a:r>
            <a:r>
              <a:rPr lang="ru-RU" u="sng" dirty="0" smtClean="0"/>
              <a:t>,  појам ризика се образлаже кроз више </a:t>
            </a:r>
            <a:r>
              <a:rPr lang="ru-RU" b="1" u="sng" dirty="0" smtClean="0"/>
              <a:t>дефиниција ризика</a:t>
            </a:r>
            <a:r>
              <a:rPr lang="ru-RU" u="sng" dirty="0" smtClean="0"/>
              <a:t>: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ru-RU" u="sng" dirty="0" smtClean="0"/>
              <a:t>Ризик је вероватноћа губитка и зависи од три елемента: </a:t>
            </a:r>
            <a:r>
              <a:rPr lang="ru-RU" b="1" u="sng" dirty="0" smtClean="0"/>
              <a:t>хазарда, рањивости и изложености.</a:t>
            </a:r>
            <a:r>
              <a:rPr lang="ru-RU" u="sng" dirty="0" smtClean="0"/>
              <a:t> Ако неки од ова три елемента ризика се повећава или смањује, онда се и ризик повећава и смањује сразмерно томе</a:t>
            </a:r>
            <a:r>
              <a:rPr lang="ru-RU" dirty="0" smtClean="0"/>
              <a:t> 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u="sng" dirty="0" smtClean="0"/>
              <a:t>Ризик је вероватноћа штетних последица или очекиваног губитка живота, повређивања људи, имовине, средстава за живот, оштећење животне средине, нарушене економије и културно-историјских добара, која резултује из интеракције између природног или људски изазваних хазарда и стања рањивости. </a:t>
            </a:r>
            <a:r>
              <a:rPr lang="ru-RU" b="1" u="sng" dirty="0" smtClean="0"/>
              <a:t>Ризик је конвенционално изражен једначином : Ризик = Хазард х Рањивост</a:t>
            </a:r>
            <a:r>
              <a:rPr lang="ru-RU" b="1" i="1" u="sng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u="sng" dirty="0" smtClean="0"/>
              <a:t>Основна и најопштија </a:t>
            </a:r>
            <a:r>
              <a:rPr lang="ru-RU" b="1" u="sng" dirty="0" smtClean="0"/>
              <a:t>подела или класификација ризика</a:t>
            </a:r>
            <a:r>
              <a:rPr lang="ru-RU" u="sng" dirty="0" smtClean="0"/>
              <a:t> је</a:t>
            </a:r>
            <a:r>
              <a:rPr lang="sr-Latn-CS" u="sng" dirty="0" smtClean="0"/>
              <a:t> на</a:t>
            </a:r>
            <a:r>
              <a:rPr lang="ru-RU" u="sng" dirty="0" smtClean="0"/>
              <a:t>:</a:t>
            </a:r>
            <a:endParaRPr lang="ru-RU" i="1" u="sng" dirty="0" smtClean="0"/>
          </a:p>
          <a:p>
            <a:pPr>
              <a:lnSpc>
                <a:spcPct val="80000"/>
              </a:lnSpc>
            </a:pPr>
            <a:r>
              <a:rPr lang="ru-RU" i="1" u="sng" dirty="0" smtClean="0">
                <a:solidFill>
                  <a:schemeClr val="hlink"/>
                </a:solidFill>
              </a:rPr>
              <a:t>Локализоване ризике</a:t>
            </a:r>
            <a:r>
              <a:rPr lang="ru-RU" u="sng" dirty="0" smtClean="0">
                <a:solidFill>
                  <a:schemeClr val="hlink"/>
                </a:solidFill>
              </a:rPr>
              <a:t>:</a:t>
            </a:r>
            <a:r>
              <a:rPr lang="ru-RU" u="sng" dirty="0" smtClean="0"/>
              <a:t> они који се могу препознати или који су сагледани, предвидљиви, за које је могуће класификовати и уписати у катастар ризика,  и  над којима се може извршити процена и анализа опасност и последица и </a:t>
            </a:r>
            <a:endParaRPr lang="ru-RU" i="1" u="sng" dirty="0" smtClean="0"/>
          </a:p>
          <a:p>
            <a:pPr>
              <a:lnSpc>
                <a:spcPct val="80000"/>
              </a:lnSpc>
            </a:pPr>
            <a:r>
              <a:rPr lang="ru-RU" i="1" u="sng" dirty="0" smtClean="0">
                <a:solidFill>
                  <a:schemeClr val="hlink"/>
                </a:solidFill>
              </a:rPr>
              <a:t>Нелокализоване ризике</a:t>
            </a:r>
            <a:r>
              <a:rPr lang="ru-RU" u="sng" dirty="0" smtClean="0"/>
              <a:t>: они које није могуће препознати, сагледати, који нису предвидљиви.</a:t>
            </a:r>
            <a:endParaRPr lang="en-US" u="sng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dirty="0" smtClean="0"/>
              <a:t>Скуп свих ризика на једном подручју назива се </a:t>
            </a:r>
            <a:r>
              <a:rPr lang="sr-Cyrl-CS" dirty="0" smtClean="0">
                <a:solidFill>
                  <a:schemeClr val="hlink"/>
                </a:solidFill>
              </a:rPr>
              <a:t>композитни ризик</a:t>
            </a:r>
            <a:r>
              <a:rPr lang="sr-Cyrl-CS" dirty="0" smtClean="0"/>
              <a:t> и њега чине:</a:t>
            </a:r>
          </a:p>
          <a:p>
            <a:r>
              <a:rPr lang="en-US" u="sng" dirty="0" err="1" smtClean="0"/>
              <a:t>Трајн</a:t>
            </a:r>
            <a:r>
              <a:rPr lang="sr-Cyrl-CS" u="sng" dirty="0" smtClean="0"/>
              <a:t>и</a:t>
            </a:r>
            <a:r>
              <a:rPr lang="en-US" u="sng" dirty="0" smtClean="0"/>
              <a:t> </a:t>
            </a:r>
            <a:r>
              <a:rPr lang="en-US" u="sng" dirty="0" err="1" smtClean="0"/>
              <a:t>ризи</a:t>
            </a:r>
            <a:r>
              <a:rPr lang="sr-Cyrl-CS" u="sng" dirty="0" smtClean="0"/>
              <a:t>ци</a:t>
            </a:r>
            <a:r>
              <a:rPr lang="en-US" u="sng" dirty="0" smtClean="0"/>
              <a:t> (</a:t>
            </a:r>
            <a:r>
              <a:rPr lang="en-US" b="1" dirty="0" err="1" smtClean="0"/>
              <a:t>Rt</a:t>
            </a:r>
            <a:r>
              <a:rPr lang="en-US" u="sng" dirty="0" smtClean="0"/>
              <a:t>)</a:t>
            </a:r>
          </a:p>
          <a:p>
            <a:r>
              <a:rPr lang="en-US" u="sng" dirty="0" err="1" smtClean="0"/>
              <a:t>Инсталиран</a:t>
            </a:r>
            <a:r>
              <a:rPr lang="sr-Cyrl-CS" u="sng" dirty="0" smtClean="0"/>
              <a:t>и</a:t>
            </a:r>
            <a:r>
              <a:rPr lang="en-US" u="sng" dirty="0" smtClean="0"/>
              <a:t> </a:t>
            </a:r>
            <a:r>
              <a:rPr lang="en-US" u="sng" dirty="0" err="1" smtClean="0"/>
              <a:t>ризи</a:t>
            </a:r>
            <a:r>
              <a:rPr lang="sr-Cyrl-CS" u="sng" dirty="0" smtClean="0"/>
              <a:t>ци</a:t>
            </a:r>
            <a:r>
              <a:rPr lang="en-US" u="sng" dirty="0" smtClean="0"/>
              <a:t> (</a:t>
            </a:r>
            <a:r>
              <a:rPr lang="en-US" b="1" dirty="0" err="1" smtClean="0"/>
              <a:t>Ri</a:t>
            </a:r>
            <a:r>
              <a:rPr lang="en-US" u="sng" dirty="0" smtClean="0"/>
              <a:t>)</a:t>
            </a:r>
          </a:p>
          <a:p>
            <a:r>
              <a:rPr lang="en-US" u="sng" dirty="0" err="1" smtClean="0"/>
              <a:t>Променљив</a:t>
            </a:r>
            <a:r>
              <a:rPr lang="sr-Cyrl-CS" u="sng" dirty="0" smtClean="0"/>
              <a:t>и</a:t>
            </a:r>
            <a:r>
              <a:rPr lang="en-US" u="sng" dirty="0" smtClean="0"/>
              <a:t> </a:t>
            </a:r>
            <a:r>
              <a:rPr lang="en-US" u="sng" dirty="0" err="1" smtClean="0"/>
              <a:t>ризи</a:t>
            </a:r>
            <a:r>
              <a:rPr lang="sr-Cyrl-CS" u="sng" dirty="0" smtClean="0"/>
              <a:t>ци</a:t>
            </a:r>
            <a:r>
              <a:rPr lang="en-US" u="sng" dirty="0" smtClean="0"/>
              <a:t> (</a:t>
            </a:r>
            <a:r>
              <a:rPr lang="en-US" b="1" dirty="0" err="1" smtClean="0"/>
              <a:t>Rp</a:t>
            </a:r>
            <a:r>
              <a:rPr lang="en-US" u="sng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hlink"/>
                </a:solidFill>
              </a:rPr>
              <a:t>Подскуп</a:t>
            </a:r>
            <a:r>
              <a:rPr lang="ru-RU" b="1" i="1" dirty="0" smtClean="0">
                <a:solidFill>
                  <a:schemeClr val="hlink"/>
                </a:solidFill>
              </a:rPr>
              <a:t> </a:t>
            </a:r>
            <a:r>
              <a:rPr lang="ru-RU" b="1" dirty="0" smtClean="0">
                <a:solidFill>
                  <a:schemeClr val="hlink"/>
                </a:solidFill>
              </a:rPr>
              <a:t>трајних ризика</a:t>
            </a:r>
            <a:r>
              <a:rPr lang="ru-RU" dirty="0" smtClean="0"/>
              <a:t> - представљају природни фактори ризика које можемо означити као факторе ризика на које човек </a:t>
            </a:r>
            <a:r>
              <a:rPr lang="sr-Latn-CS" dirty="0" smtClean="0"/>
              <a:t>не делује </a:t>
            </a:r>
            <a:r>
              <a:rPr lang="sr-Cyrl-CS" dirty="0" smtClean="0"/>
              <a:t>односно </a:t>
            </a:r>
            <a:r>
              <a:rPr lang="sr-Latn-CS" dirty="0" smtClean="0"/>
              <a:t>није </a:t>
            </a:r>
            <a:r>
              <a:rPr lang="sr-Cyrl-CS" dirty="0" smtClean="0"/>
              <a:t>их </a:t>
            </a:r>
            <a:r>
              <a:rPr lang="ru-RU" dirty="0" smtClean="0"/>
              <a:t>успоставио или инсталирао. Они</a:t>
            </a:r>
            <a:r>
              <a:rPr lang="sr-Latn-CS" dirty="0" smtClean="0"/>
              <a:t> су последица и резултат природних процеса а у последње време и активностима људи.</a:t>
            </a:r>
            <a:r>
              <a:rPr lang="ru-RU" dirty="0" smtClean="0"/>
              <a:t> У подскуп трајних ризика идентификовани следећи фактори ризика :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</a:t>
            </a:r>
            <a:r>
              <a:rPr lang="ru-RU" b="1" dirty="0" smtClean="0"/>
              <a:t>Сеизмолошке факторе ризика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Ризици од поплава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Ризике од клизишта и одрона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Ризици од олујних ветрова и града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Ризици од поледица са снежним олујама са снежним наносима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Ризици од великих врућина и суша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b="1" dirty="0" smtClean="0"/>
              <a:t>- Ризици од шумских пожара и др</a:t>
            </a:r>
            <a:r>
              <a:rPr lang="ru-RU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solidFill>
                  <a:schemeClr val="hlink"/>
                </a:solidFill>
              </a:rPr>
              <a:t>Подскуп инсталираних ризика</a:t>
            </a:r>
            <a:r>
              <a:rPr lang="ru-RU" b="1" dirty="0" smtClean="0"/>
              <a:t> - </a:t>
            </a:r>
            <a:r>
              <a:rPr lang="ru-RU" dirty="0" smtClean="0"/>
              <a:t>представљају фактори ризика на које је свесно утицао и инсталирао човек у својим активностима. У подскуп инсталираних ризика спадају: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Саобраћајни безбедносни ризици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Ризици од могућих хемијских удеса</a:t>
            </a:r>
            <a:endParaRPr lang="ru-RU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– ризици од могућих експлозија и пожара од инсталираних опасних материја  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Ризици од могућег нуклеарног</a:t>
            </a:r>
            <a:r>
              <a:rPr lang="ru-RU" u="sng" dirty="0" smtClean="0"/>
              <a:t> </a:t>
            </a:r>
            <a:r>
              <a:rPr lang="ru-RU" dirty="0" smtClean="0"/>
              <a:t>или</a:t>
            </a:r>
            <a:r>
              <a:rPr lang="ru-RU" u="sng" dirty="0" smtClean="0"/>
              <a:t> </a:t>
            </a:r>
            <a:r>
              <a:rPr lang="ru-RU" dirty="0" smtClean="0"/>
              <a:t>радиоактивног зрачења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      (Радиолошки ризик)      </a:t>
            </a:r>
            <a:endParaRPr lang="sr-Latn-CS" b="1" i="1" dirty="0" smtClean="0"/>
          </a:p>
          <a:p>
            <a:pPr>
              <a:lnSpc>
                <a:spcPct val="80000"/>
              </a:lnSpc>
            </a:pPr>
            <a:r>
              <a:rPr lang="ru-RU" dirty="0" smtClean="0"/>
              <a:t>- Фактори ризика од нејонизујућег електромагнетног зрачења и др.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chemeClr val="hlink"/>
                </a:solidFill>
              </a:rPr>
              <a:t>Подскуп променљивих ризика</a:t>
            </a:r>
            <a:r>
              <a:rPr lang="ru-RU" b="1" dirty="0" smtClean="0"/>
              <a:t> - </a:t>
            </a:r>
            <a:r>
              <a:rPr lang="ru-RU" dirty="0" smtClean="0"/>
              <a:t>представљају фактори ризика који су променљиви у простору и времену.  </a:t>
            </a:r>
            <a:r>
              <a:rPr lang="sr-Cyrl-CS" dirty="0" smtClean="0"/>
              <a:t>Можемо их назвати и индикаторима просторно временских промена рањивости. </a:t>
            </a:r>
            <a:r>
              <a:rPr lang="ru-RU" dirty="0" smtClean="0"/>
              <a:t>У подскуп променљивих ризика спада: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Фактори ризика у превозу опасних материја</a:t>
            </a:r>
            <a:endParaRPr lang="sr-Latn-CS" b="1" i="1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- Фактори нелокализованих ризика</a:t>
            </a:r>
            <a:r>
              <a:rPr lang="sr-Latn-CS" dirty="0" smtClean="0"/>
              <a:t> (прекогранична загађења)</a:t>
            </a:r>
            <a:endParaRPr lang="sr-Latn-CS" b="1" i="1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- Фактори ризика од последица тероризма</a:t>
            </a:r>
            <a:endParaRPr lang="sr-Latn-CS" b="1" i="1" dirty="0" smtClean="0"/>
          </a:p>
          <a:p>
            <a:pPr>
              <a:lnSpc>
                <a:spcPct val="90000"/>
              </a:lnSpc>
            </a:pPr>
            <a:r>
              <a:rPr lang="ru-RU" dirty="0" smtClean="0"/>
              <a:t>-  Фактори ризика од протестних окупљања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 smtClean="0"/>
              <a:t>Према теорији која се користи у образложењу међусобних  односа</a:t>
            </a:r>
            <a:r>
              <a:rPr lang="sr-Cyrl-CS" sz="2800" dirty="0" smtClean="0"/>
              <a:t> и утицаја појединих врста ризика једне на друг</a:t>
            </a:r>
            <a:r>
              <a:rPr lang="sr-Latn-CS" sz="2800" dirty="0" smtClean="0"/>
              <a:t>e</a:t>
            </a:r>
            <a:r>
              <a:rPr lang="ru-RU" sz="2800" dirty="0" smtClean="0"/>
              <a:t>, пракса је показала да су ти односи најчешће идентификовани кроз три сложена, понекад узрочно-последична и неизбежна ефекта, који се манифестују кроз опасности и последице: </a:t>
            </a:r>
          </a:p>
          <a:p>
            <a:pPr lvl="2">
              <a:lnSpc>
                <a:spcPct val="80000"/>
              </a:lnSpc>
            </a:pPr>
            <a:r>
              <a:rPr lang="ru-RU" sz="3200" dirty="0" smtClean="0">
                <a:solidFill>
                  <a:schemeClr val="hlink"/>
                </a:solidFill>
              </a:rPr>
              <a:t>домино ефекат, </a:t>
            </a:r>
          </a:p>
          <a:p>
            <a:pPr lvl="2">
              <a:lnSpc>
                <a:spcPct val="80000"/>
              </a:lnSpc>
            </a:pPr>
            <a:r>
              <a:rPr lang="ru-RU" sz="3200" dirty="0" smtClean="0">
                <a:solidFill>
                  <a:schemeClr val="hlink"/>
                </a:solidFill>
              </a:rPr>
              <a:t>синергетски ефекат и </a:t>
            </a:r>
          </a:p>
          <a:p>
            <a:pPr lvl="2">
              <a:lnSpc>
                <a:spcPct val="80000"/>
              </a:lnSpc>
            </a:pPr>
            <a:r>
              <a:rPr lang="ru-RU" sz="3200" dirty="0" smtClean="0">
                <a:solidFill>
                  <a:schemeClr val="hlink"/>
                </a:solidFill>
              </a:rPr>
              <a:t>кумулативни ефекат</a:t>
            </a:r>
            <a:endParaRPr lang="en-US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домино ефекат</a:t>
            </a:r>
            <a:r>
              <a:rPr lang="ru-RU" dirty="0" smtClean="0"/>
              <a:t> означава да један фактор ризика или опасности</a:t>
            </a:r>
            <a:r>
              <a:rPr lang="sr-Cyrl-CS" dirty="0" smtClean="0"/>
              <a:t>, </a:t>
            </a:r>
            <a:r>
              <a:rPr lang="ru-RU" dirty="0" smtClean="0"/>
              <a:t>иницира, покреће или активира настанак другог фактора ризика или опасности (нпр. (нпр.земљотрес урушава брану а она изазива поплаву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синергетски ефекат</a:t>
            </a:r>
            <a:r>
              <a:rPr lang="ru-RU" dirty="0" smtClean="0"/>
              <a:t> означава да више удружених фактора ризика или опасности (нпр. пожар и поплава) иницира, покреће или активира настанак другог фактора ризика или опасности (нпр. хемијски акцидент – пример хемијски акцидент у Бопалу</a:t>
            </a:r>
            <a:r>
              <a:rPr lang="sr-Latn-R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u="sng" dirty="0" smtClean="0"/>
              <a:t>Данас се и у теорији и у пракси све чешће користи појам хазард како би се означила </a:t>
            </a:r>
            <a:r>
              <a:rPr lang="ru-RU" u="sng" dirty="0" smtClean="0">
                <a:solidFill>
                  <a:srgbClr val="FF0000"/>
                </a:solidFill>
              </a:rPr>
              <a:t>опасност</a:t>
            </a:r>
            <a:r>
              <a:rPr lang="ru-RU" u="sng" dirty="0" smtClean="0"/>
              <a:t>  понекад и последице, коју носи одређени ризик.</a:t>
            </a:r>
          </a:p>
          <a:p>
            <a:pPr>
              <a:lnSpc>
                <a:spcPct val="80000"/>
              </a:lnSpc>
            </a:pPr>
            <a:r>
              <a:rPr lang="ru-RU" u="sng" dirty="0" smtClean="0"/>
              <a:t>У нашој пракси под појмом </a:t>
            </a:r>
            <a:r>
              <a:rPr lang="ru-RU" b="1" u="sng" dirty="0" smtClean="0"/>
              <a:t>хазард </a:t>
            </a:r>
            <a:r>
              <a:rPr lang="ru-RU" u="sng" dirty="0" smtClean="0"/>
              <a:t>се означава о</a:t>
            </a:r>
            <a:r>
              <a:rPr lang="hr-HR" u="sng" dirty="0" smtClean="0"/>
              <a:t>пасност од несреће </a:t>
            </a:r>
            <a:r>
              <a:rPr lang="ru-RU" u="sng" dirty="0" smtClean="0"/>
              <a:t>и</a:t>
            </a:r>
            <a:r>
              <a:rPr lang="hr-HR" u="sng" dirty="0" smtClean="0"/>
              <a:t> </a:t>
            </a:r>
            <a:r>
              <a:rPr lang="hr-HR" b="1" u="sng" dirty="0" smtClean="0">
                <a:solidFill>
                  <a:srgbClr val="FF0000"/>
                </a:solidFill>
              </a:rPr>
              <a:t>вероватноћа</a:t>
            </a:r>
            <a:r>
              <a:rPr lang="hr-HR" u="sng" dirty="0" smtClean="0">
                <a:solidFill>
                  <a:srgbClr val="FF0000"/>
                </a:solidFill>
              </a:rPr>
              <a:t> </a:t>
            </a:r>
            <a:r>
              <a:rPr lang="hr-HR" b="1" u="sng" dirty="0" smtClean="0">
                <a:solidFill>
                  <a:srgbClr val="FF0000"/>
                </a:solidFill>
              </a:rPr>
              <a:t>да се несрећа догоди</a:t>
            </a:r>
            <a:r>
              <a:rPr lang="ru-RU" u="sng" dirty="0" smtClean="0"/>
              <a:t>,</a:t>
            </a:r>
            <a:r>
              <a:rPr lang="hr-HR" u="sng" dirty="0" smtClean="0"/>
              <a:t> односно</a:t>
            </a:r>
            <a:r>
              <a:rPr lang="ru-RU" u="sng" dirty="0" smtClean="0"/>
              <a:t>,</a:t>
            </a:r>
            <a:r>
              <a:rPr lang="hr-HR" u="sng" dirty="0" smtClean="0"/>
              <a:t> да угрози живот и здравље људи, животиња, материјалних добара, проузрокује уништење и штету имовине, културне баштине и околине.</a:t>
            </a:r>
            <a:r>
              <a:rPr lang="hr-HR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фактори једног ризика који остављају трајно (или временски дуже) одређени ниво-интензитет последица</a:t>
            </a:r>
            <a:r>
              <a:rPr lang="ru-RU" i="1" dirty="0" smtClean="0"/>
              <a:t> </a:t>
            </a:r>
            <a:r>
              <a:rPr lang="ru-RU" dirty="0" smtClean="0"/>
              <a:t>( на здравље, животну средину и културно-историјска добра) на које се надограђују наредни ниво</a:t>
            </a:r>
            <a:r>
              <a:rPr lang="sr-Cyrl-CS" dirty="0" smtClean="0"/>
              <a:t>и-интензитети</a:t>
            </a:r>
            <a:r>
              <a:rPr lang="ru-RU" dirty="0" smtClean="0"/>
              <a:t>  других последица</a:t>
            </a:r>
            <a:r>
              <a:rPr lang="sr-Cyrl-CS" b="1" i="1" dirty="0" smtClean="0"/>
              <a:t>,</a:t>
            </a:r>
            <a:r>
              <a:rPr lang="sr-Cyrl-CS" dirty="0" smtClean="0"/>
              <a:t> тако да</a:t>
            </a:r>
            <a:r>
              <a:rPr lang="sr-Cyrl-CS" b="1" dirty="0" smtClean="0"/>
              <a:t>  </a:t>
            </a:r>
            <a:r>
              <a:rPr lang="sr-Cyrl-CS" dirty="0" smtClean="0"/>
              <a:t>можемо рећи да се врши векторско сабирање претходног и наредног нивоа.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Latn-CS" i="1" dirty="0" smtClean="0"/>
              <a:t>Ranjivost je stanje nezaštićenosti koje čini zajednicu nemoćnom da se odupre onesposobljavjućim efektima događaja koji se najčešće posmatraju kao katastrofe ili prirodni hazardi </a:t>
            </a:r>
            <a:r>
              <a:rPr lang="en-US" i="1" dirty="0" smtClean="0"/>
              <a:t>Mustafa (1998).</a:t>
            </a:r>
            <a:r>
              <a:rPr lang="en-US" dirty="0" smtClean="0"/>
              <a:t> </a:t>
            </a:r>
            <a:r>
              <a:rPr lang="en-US" dirty="0" err="1" smtClean="0"/>
              <a:t>Ranjivost</a:t>
            </a:r>
            <a:r>
              <a:rPr lang="sr-Latn-RS" dirty="0" smtClean="0"/>
              <a:t>, dakle, predstavlja društveni,političko</a:t>
            </a:r>
            <a:r>
              <a:rPr lang="sr-Cyrl-RS" dirty="0" smtClean="0"/>
              <a:t>-</a:t>
            </a:r>
            <a:r>
              <a:rPr lang="sr-Latn-RS" dirty="0" smtClean="0"/>
              <a:t>ekološki koncept</a:t>
            </a:r>
            <a:r>
              <a:rPr lang="sr-Cyrl-RS" dirty="0" smtClean="0"/>
              <a:t>, </a:t>
            </a:r>
            <a:r>
              <a:rPr lang="sr-Latn-RS" dirty="0" smtClean="0"/>
              <a:t>odnosno ona se konceptualno nalazi u interakciji prirode i kulture</a:t>
            </a:r>
            <a:r>
              <a:rPr lang="sr-Cyrl-RS" dirty="0" smtClean="0"/>
              <a:t>. </a:t>
            </a:r>
            <a:r>
              <a:rPr lang="sr-Latn-RS" dirty="0" smtClean="0"/>
              <a:t>Prema Oliver-Smitu ranjivost povezuje društvene i privredne strukture</a:t>
            </a:r>
            <a:r>
              <a:rPr lang="sr-Cyrl-RS" dirty="0" smtClean="0"/>
              <a:t>, </a:t>
            </a:r>
            <a:r>
              <a:rPr lang="sr-Latn-RS" dirty="0" smtClean="0"/>
              <a:t>kulturne vrednosti</a:t>
            </a:r>
            <a:r>
              <a:rPr lang="sr-Cyrl-RS" dirty="0" smtClean="0"/>
              <a:t>, </a:t>
            </a:r>
            <a:r>
              <a:rPr lang="sr-Latn-RS" dirty="0" smtClean="0"/>
              <a:t>norme i opasnosti životne sredine </a:t>
            </a:r>
            <a:r>
              <a:rPr lang="sr-Cyrl-RS" dirty="0" smtClean="0"/>
              <a:t>( Oliver-Smith, 2004</a:t>
            </a:r>
            <a:r>
              <a:rPr lang="sr-Latn-R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CS" sz="4000" b="1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RANJIVOST – VULNERABILITY</a:t>
            </a:r>
            <a:br>
              <a:rPr lang="sr-Latn-CS" sz="4000" b="1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</a:br>
            <a:r>
              <a:rPr lang="sr-Latn-CS" sz="3600" b="1" dirty="0" smtClean="0">
                <a:solidFill>
                  <a:srgbClr val="0000FF"/>
                </a:solidFill>
                <a:latin typeface="+mn-lt"/>
                <a:cs typeface="Tahoma" pitchFamily="34" charset="0"/>
              </a:rPr>
              <a:t>comunity / natural hazards</a:t>
            </a:r>
            <a:endParaRPr lang="sr-Latn-CS" sz="3600" b="1" dirty="0">
              <a:solidFill>
                <a:srgbClr val="0000FF"/>
              </a:solidFill>
              <a:latin typeface="+mn-lt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135732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Clr>
                <a:srgbClr val="FF0000"/>
              </a:buClr>
              <a:buNone/>
            </a:pPr>
            <a:r>
              <a:rPr lang="sr-Latn-CS" sz="2800" b="1" dirty="0" smtClean="0">
                <a:latin typeface="Calibri" pitchFamily="34" charset="0"/>
                <a:cs typeface="Tahoma" pitchFamily="34" charset="0"/>
              </a:rPr>
              <a:t>Mustafa, 1998; Pelling, Uitto, 2001; Oliver-Smith, 2004; Cardona, 2004; Phillips, Morrow, 2007; McEntire, 2012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Clr>
                <a:srgbClr val="FF0000"/>
              </a:buClr>
              <a:buNone/>
            </a:pPr>
            <a:endParaRPr lang="sr-Latn-CS" sz="2800" b="1" dirty="0" smtClean="0">
              <a:latin typeface="Calibri" pitchFamily="34" charset="0"/>
              <a:cs typeface="Tahoma" pitchFamily="34" charset="0"/>
            </a:endParaRPr>
          </a:p>
        </p:txBody>
      </p:sp>
      <p:pic>
        <p:nvPicPr>
          <p:cNvPr id="4" name="Picture 3" descr="FB grb srps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3834" y="5537859"/>
            <a:ext cx="1580198" cy="1320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64315" y="3143248"/>
            <a:ext cx="8215370" cy="3000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Latn-C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fizička</a:t>
            </a:r>
            <a:r>
              <a:rPr kumimoji="0" lang="sr-Latn-C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izloženost</a:t>
            </a:r>
            <a:endParaRPr kumimoji="0" lang="sr-Latn-C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Latn-C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društveno-ekonomska</a:t>
            </a:r>
            <a:r>
              <a:rPr kumimoji="0" lang="sr-Latn-C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slabost</a:t>
            </a:r>
            <a:endParaRPr kumimoji="0" lang="sr-Latn-C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Latn-C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nedovoljna</a:t>
            </a:r>
            <a:r>
              <a:rPr kumimoji="0" lang="sr-Latn-CS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elastičnost (capacity, culture)</a:t>
            </a:r>
            <a:endParaRPr kumimoji="0" lang="sr-Latn-C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ahom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Latn-C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višedimenzionalna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FF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sr-Latn-C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rPr>
              <a:t> multidisciplinarna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OTPORNOST</a:t>
            </a:r>
            <a:r>
              <a:rPr lang="sr-Latn-RS" dirty="0" smtClean="0"/>
              <a:t> </a:t>
            </a:r>
            <a:r>
              <a:rPr lang="en-US" b="1" dirty="0" smtClean="0"/>
              <a:t>(</a:t>
            </a:r>
            <a:r>
              <a:rPr lang="en-US" b="1" i="1" dirty="0" smtClean="0"/>
              <a:t>Resilience)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Otpornost</a:t>
            </a:r>
            <a:r>
              <a:rPr lang="en-US" dirty="0" smtClean="0"/>
              <a:t> </a:t>
            </a:r>
            <a:r>
              <a:rPr lang="en-US" dirty="0" err="1" smtClean="0"/>
              <a:t>najšire</a:t>
            </a:r>
            <a:r>
              <a:rPr lang="en-US" dirty="0" smtClean="0"/>
              <a:t> </a:t>
            </a:r>
            <a:r>
              <a:rPr lang="en-US" dirty="0" err="1" smtClean="0"/>
              <a:t>može</a:t>
            </a:r>
            <a:r>
              <a:rPr lang="en-US" dirty="0" smtClean="0"/>
              <a:t> </a:t>
            </a:r>
            <a:r>
              <a:rPr lang="en-US" dirty="0" err="1" smtClean="0"/>
              <a:t>biti</a:t>
            </a:r>
            <a:r>
              <a:rPr lang="en-US" dirty="0" smtClean="0"/>
              <a:t> </a:t>
            </a:r>
            <a:r>
              <a:rPr lang="en-US" dirty="0" err="1" smtClean="0"/>
              <a:t>definisana</a:t>
            </a:r>
            <a:r>
              <a:rPr lang="en-U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„</a:t>
            </a:r>
            <a:r>
              <a:rPr lang="en-US" dirty="0" err="1" smtClean="0"/>
              <a:t>sposobnost</a:t>
            </a:r>
            <a:r>
              <a:rPr lang="sr-Latn-RS" dirty="0" smtClean="0"/>
              <a:t>  </a:t>
            </a:r>
            <a:r>
              <a:rPr lang="en-US" dirty="0" err="1" smtClean="0"/>
              <a:t>sistema</a:t>
            </a:r>
            <a:r>
              <a:rPr lang="en-US" dirty="0" smtClean="0"/>
              <a:t>, </a:t>
            </a:r>
            <a:r>
              <a:rPr lang="en-US" dirty="0" err="1" smtClean="0"/>
              <a:t>zajednice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društva</a:t>
            </a:r>
            <a:r>
              <a:rPr lang="en-US" dirty="0" smtClean="0"/>
              <a:t> </a:t>
            </a:r>
            <a:r>
              <a:rPr lang="en-US" dirty="0" err="1" smtClean="0"/>
              <a:t>izloženog</a:t>
            </a:r>
            <a:r>
              <a:rPr lang="en-US" dirty="0" smtClean="0"/>
              <a:t> </a:t>
            </a:r>
            <a:r>
              <a:rPr lang="en-US" dirty="0" err="1" smtClean="0"/>
              <a:t>riziku</a:t>
            </a:r>
            <a:r>
              <a:rPr lang="sr-Latn-R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se </a:t>
            </a:r>
            <a:r>
              <a:rPr lang="en-US" b="1" dirty="0" err="1" smtClean="0">
                <a:solidFill>
                  <a:srgbClr val="FF0000"/>
                </a:solidFill>
              </a:rPr>
              <a:t>odupre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apsorbuje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prilagodi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oporavi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od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efekata</a:t>
            </a:r>
            <a:r>
              <a:rPr lang="sr-Latn-R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rizika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blagovremen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delotvoran</a:t>
            </a:r>
            <a:r>
              <a:rPr lang="en-US" dirty="0" smtClean="0"/>
              <a:t> </a:t>
            </a:r>
            <a:r>
              <a:rPr lang="en-US" dirty="0" err="1" smtClean="0"/>
              <a:t>način</a:t>
            </a:r>
            <a:r>
              <a:rPr lang="en-US" dirty="0" smtClean="0"/>
              <a:t>, </a:t>
            </a:r>
            <a:r>
              <a:rPr lang="en-US" dirty="0" err="1" smtClean="0"/>
              <a:t>uključujući</a:t>
            </a:r>
            <a:r>
              <a:rPr lang="sr-Latn-R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očuvanje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obnovu</a:t>
            </a:r>
            <a:r>
              <a:rPr lang="en-US" dirty="0" smtClean="0"/>
              <a:t> </a:t>
            </a:r>
            <a:r>
              <a:rPr lang="en-US" dirty="0" err="1" smtClean="0"/>
              <a:t>najvažnijih</a:t>
            </a:r>
            <a:r>
              <a:rPr lang="en-US" dirty="0" smtClean="0"/>
              <a:t> </a:t>
            </a:r>
            <a:r>
              <a:rPr lang="en-US" dirty="0" err="1" smtClean="0"/>
              <a:t>osnovnih</a:t>
            </a:r>
            <a:r>
              <a:rPr lang="en-US" dirty="0" smtClean="0"/>
              <a:t> </a:t>
            </a:r>
            <a:r>
              <a:rPr lang="en-US" dirty="0" err="1" smtClean="0"/>
              <a:t>struktura</a:t>
            </a:r>
            <a:r>
              <a:rPr lang="sr-Latn-R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funkcija</a:t>
            </a:r>
            <a:r>
              <a:rPr lang="en-US" dirty="0" smtClean="0"/>
              <a:t>“ (UNISDR, 2009). </a:t>
            </a:r>
            <a:r>
              <a:rPr lang="en-US" dirty="0" err="1" smtClean="0"/>
              <a:t>Otuda</a:t>
            </a:r>
            <a:r>
              <a:rPr lang="en-US" dirty="0" smtClean="0"/>
              <a:t> </a:t>
            </a:r>
            <a:r>
              <a:rPr lang="en-US" dirty="0" err="1" smtClean="0"/>
              <a:t>komponente</a:t>
            </a:r>
            <a:r>
              <a:rPr lang="sr-Latn-RS" dirty="0" smtClean="0"/>
              <a:t> </a:t>
            </a:r>
            <a:r>
              <a:rPr lang="en-US" dirty="0" err="1" smtClean="0"/>
              <a:t>otpornosti</a:t>
            </a:r>
            <a:r>
              <a:rPr lang="en-US" dirty="0" smtClean="0"/>
              <a:t> </a:t>
            </a:r>
            <a:r>
              <a:rPr lang="en-US" dirty="0" err="1" smtClean="0"/>
              <a:t>uključuju</a:t>
            </a:r>
            <a:r>
              <a:rPr lang="en-US" dirty="0" smtClean="0"/>
              <a:t> </a:t>
            </a:r>
            <a:r>
              <a:rPr lang="en-US" dirty="0" err="1" smtClean="0"/>
              <a:t>sposobnost</a:t>
            </a:r>
            <a:r>
              <a:rPr lang="en-US" dirty="0" smtClean="0"/>
              <a:t> </a:t>
            </a:r>
            <a:r>
              <a:rPr lang="en-US" dirty="0" err="1" smtClean="0"/>
              <a:t>društvenog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sr-Latn-RS" dirty="0" smtClean="0"/>
              <a:t> </a:t>
            </a:r>
            <a:r>
              <a:rPr lang="it-IT" dirty="0" smtClean="0"/>
              <a:t>da uči, da razmatra raspoložive opcije i postupa fleksibilno</a:t>
            </a:r>
            <a:r>
              <a:rPr lang="sr-Latn-R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Schipper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Langston, 2015</a:t>
            </a:r>
            <a:r>
              <a:rPr lang="sr-Latn-R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Koncept</a:t>
            </a:r>
            <a:r>
              <a:rPr lang="en-US" dirty="0" smtClean="0"/>
              <a:t> </a:t>
            </a:r>
            <a:r>
              <a:rPr lang="en-US" dirty="0" err="1" smtClean="0"/>
              <a:t>otpornosti</a:t>
            </a:r>
            <a:r>
              <a:rPr lang="en-US" dirty="0" smtClean="0"/>
              <a:t> </a:t>
            </a:r>
            <a:r>
              <a:rPr lang="en-US" dirty="0" err="1" smtClean="0"/>
              <a:t>danas</a:t>
            </a:r>
            <a:r>
              <a:rPr lang="en-US" dirty="0" smtClean="0"/>
              <a:t> je </a:t>
            </a:r>
            <a:r>
              <a:rPr lang="en-US" dirty="0" err="1" smtClean="0"/>
              <a:t>direktno</a:t>
            </a:r>
            <a:r>
              <a:rPr lang="en-US" dirty="0" smtClean="0"/>
              <a:t> </a:t>
            </a:r>
            <a:r>
              <a:rPr lang="en-US" dirty="0" err="1" smtClean="0"/>
              <a:t>povezan</a:t>
            </a:r>
            <a:r>
              <a:rPr lang="en-US" dirty="0" smtClean="0"/>
              <a:t>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globalnim</a:t>
            </a:r>
            <a:r>
              <a:rPr lang="sr-Latn-RS" dirty="0" smtClean="0"/>
              <a:t> </a:t>
            </a:r>
            <a:r>
              <a:rPr lang="en-US" dirty="0" err="1" smtClean="0"/>
              <a:t>okvirom</a:t>
            </a:r>
            <a:r>
              <a:rPr lang="en-US" dirty="0" smtClean="0"/>
              <a:t> </a:t>
            </a:r>
            <a:r>
              <a:rPr lang="en-US" dirty="0" err="1" smtClean="0"/>
              <a:t>politike</a:t>
            </a:r>
            <a:r>
              <a:rPr lang="en-US" dirty="0" smtClean="0"/>
              <a:t> </a:t>
            </a:r>
            <a:r>
              <a:rPr lang="en-US" dirty="0" err="1" smtClean="0"/>
              <a:t>smanjenja</a:t>
            </a:r>
            <a:r>
              <a:rPr lang="en-US" dirty="0" smtClean="0"/>
              <a:t> </a:t>
            </a:r>
            <a:r>
              <a:rPr lang="en-US" dirty="0" err="1" smtClean="0"/>
              <a:t>rizika</a:t>
            </a:r>
            <a:r>
              <a:rPr lang="en-US" dirty="0" smtClean="0"/>
              <a:t> </a:t>
            </a:r>
            <a:r>
              <a:rPr lang="en-US" dirty="0" err="1" smtClean="0"/>
              <a:t>od</a:t>
            </a:r>
            <a:r>
              <a:rPr lang="en-US" dirty="0" smtClean="0"/>
              <a:t> </a:t>
            </a:r>
            <a:r>
              <a:rPr lang="en-US" dirty="0" err="1" smtClean="0"/>
              <a:t>katastrofa</a:t>
            </a:r>
            <a:r>
              <a:rPr lang="en-US" dirty="0" smtClean="0"/>
              <a:t>.</a:t>
            </a:r>
          </a:p>
          <a:p>
            <a:r>
              <a:rPr lang="pl-PL" dirty="0" smtClean="0"/>
              <a:t>Međunarodna strategija za smanjenje rizika od katastrofa </a:t>
            </a:r>
            <a:r>
              <a:rPr lang="en-US" dirty="0" smtClean="0"/>
              <a:t>(</a:t>
            </a:r>
            <a:r>
              <a:rPr lang="en-US" i="1" dirty="0" smtClean="0"/>
              <a:t>United Nations International Strategy for Disaster</a:t>
            </a:r>
            <a:r>
              <a:rPr lang="sr-Latn-RS" i="1" dirty="0" smtClean="0"/>
              <a:t> </a:t>
            </a:r>
            <a:r>
              <a:rPr lang="fr-FR" i="1" dirty="0" err="1" smtClean="0"/>
              <a:t>Reduction</a:t>
            </a:r>
            <a:r>
              <a:rPr lang="fr-FR" i="1" dirty="0" smtClean="0"/>
              <a:t> – UNISDR) je 2009. </a:t>
            </a:r>
            <a:r>
              <a:rPr lang="fr-FR" i="1" dirty="0" err="1" smtClean="0"/>
              <a:t>godine</a:t>
            </a:r>
            <a:r>
              <a:rPr lang="fr-FR" i="1" dirty="0" smtClean="0"/>
              <a:t> </a:t>
            </a:r>
            <a:r>
              <a:rPr lang="fr-FR" i="1" dirty="0" err="1" smtClean="0"/>
              <a:t>preformulisala</a:t>
            </a:r>
            <a:r>
              <a:rPr lang="sr-Latn-RS" i="1" dirty="0" smtClean="0"/>
              <a:t> </a:t>
            </a:r>
            <a:r>
              <a:rPr lang="pl-PL" dirty="0" smtClean="0"/>
              <a:t>definiciju smanjenja rizika od katastrofa na način koji </a:t>
            </a:r>
            <a:r>
              <a:rPr lang="vi-VN" b="1" dirty="0" smtClean="0"/>
              <a:t>usklađuje i bliže povezuje otpornost i smanjenje rizik</a:t>
            </a:r>
            <a:r>
              <a:rPr lang="sr-Latn-RS" b="1" dirty="0" smtClean="0"/>
              <a:t> </a:t>
            </a:r>
            <a:r>
              <a:rPr lang="en-US" b="1" dirty="0" err="1" smtClean="0"/>
              <a:t>od</a:t>
            </a:r>
            <a:r>
              <a:rPr lang="en-US" b="1" dirty="0" smtClean="0"/>
              <a:t> </a:t>
            </a:r>
            <a:r>
              <a:rPr lang="en-US" b="1" dirty="0" err="1" smtClean="0"/>
              <a:t>katastrofa</a:t>
            </a:r>
            <a:r>
              <a:rPr lang="en-US" b="1" dirty="0" smtClean="0"/>
              <a:t>:</a:t>
            </a:r>
            <a:endParaRPr 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Smanjenje rizika od katastrofa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 smtClean="0"/>
              <a:t>Koncept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i="1" dirty="0" err="1" smtClean="0"/>
              <a:t>praksa</a:t>
            </a:r>
            <a:r>
              <a:rPr lang="en-US" i="1" dirty="0" smtClean="0"/>
              <a:t> </a:t>
            </a:r>
            <a:r>
              <a:rPr lang="en-US" i="1" dirty="0" err="1" smtClean="0"/>
              <a:t>smanjenja</a:t>
            </a:r>
            <a:r>
              <a:rPr lang="en-US" i="1" dirty="0" smtClean="0"/>
              <a:t> </a:t>
            </a:r>
            <a:r>
              <a:rPr lang="en-US" i="1" dirty="0" err="1" smtClean="0"/>
              <a:t>rizika</a:t>
            </a:r>
            <a:r>
              <a:rPr lang="en-US" i="1" dirty="0" smtClean="0"/>
              <a:t> </a:t>
            </a:r>
            <a:r>
              <a:rPr lang="en-US" i="1" dirty="0" err="1" smtClean="0"/>
              <a:t>od</a:t>
            </a:r>
            <a:r>
              <a:rPr lang="en-US" i="1" dirty="0" smtClean="0"/>
              <a:t> </a:t>
            </a:r>
            <a:r>
              <a:rPr lang="en-US" i="1" dirty="0" err="1" smtClean="0"/>
              <a:t>katastrofa</a:t>
            </a:r>
            <a:r>
              <a:rPr lang="sr-Latn-RS" i="1" dirty="0" smtClean="0"/>
              <a:t> </a:t>
            </a:r>
            <a:r>
              <a:rPr lang="it-IT" i="1" dirty="0" smtClean="0"/>
              <a:t>kroz sistemske napore da se analiziraju uzročni</a:t>
            </a:r>
            <a:r>
              <a:rPr lang="sr-Latn-RS" i="1" dirty="0" smtClean="0"/>
              <a:t> </a:t>
            </a:r>
            <a:r>
              <a:rPr lang="en-US" i="1" dirty="0" err="1" smtClean="0"/>
              <a:t>faktori</a:t>
            </a:r>
            <a:r>
              <a:rPr lang="en-US" i="1" dirty="0" smtClean="0"/>
              <a:t> </a:t>
            </a:r>
            <a:r>
              <a:rPr lang="en-US" i="1" dirty="0" err="1" smtClean="0"/>
              <a:t>katastrofa</a:t>
            </a:r>
            <a:r>
              <a:rPr lang="en-US" i="1" dirty="0" smtClean="0"/>
              <a:t>, </a:t>
            </a:r>
            <a:r>
              <a:rPr lang="en-US" i="1" dirty="0" err="1" smtClean="0"/>
              <a:t>te</a:t>
            </a:r>
            <a:r>
              <a:rPr lang="en-US" i="1" dirty="0" smtClean="0"/>
              <a:t> </a:t>
            </a:r>
            <a:r>
              <a:rPr lang="en-US" i="1" dirty="0" err="1" smtClean="0"/>
              <a:t>da</a:t>
            </a:r>
            <a:r>
              <a:rPr lang="en-US" i="1" dirty="0" smtClean="0"/>
              <a:t> se </a:t>
            </a:r>
            <a:r>
              <a:rPr lang="en-US" i="1" dirty="0" err="1" smtClean="0"/>
              <a:t>njima</a:t>
            </a:r>
            <a:r>
              <a:rPr lang="en-US" i="1" dirty="0" smtClean="0"/>
              <a:t> </a:t>
            </a:r>
            <a:r>
              <a:rPr lang="en-US" i="1" dirty="0" err="1" smtClean="0"/>
              <a:t>upravlja</a:t>
            </a:r>
            <a:r>
              <a:rPr lang="en-US" i="1" dirty="0" smtClean="0"/>
              <a:t>,</a:t>
            </a:r>
            <a:r>
              <a:rPr lang="sr-Latn-RS" i="1" dirty="0" smtClean="0"/>
              <a:t> </a:t>
            </a:r>
            <a:r>
              <a:rPr lang="en-US" i="1" dirty="0" err="1" smtClean="0"/>
              <a:t>uključujući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i="1" dirty="0" err="1" smtClean="0"/>
              <a:t>smanjenu</a:t>
            </a:r>
            <a:r>
              <a:rPr lang="en-US" i="1" dirty="0" smtClean="0"/>
              <a:t> </a:t>
            </a:r>
            <a:r>
              <a:rPr lang="en-US" i="1" dirty="0" err="1" smtClean="0"/>
              <a:t>izloženost</a:t>
            </a:r>
            <a:r>
              <a:rPr lang="en-US" i="1" dirty="0" smtClean="0"/>
              <a:t> </a:t>
            </a:r>
            <a:r>
              <a:rPr lang="en-US" i="1" dirty="0" err="1" smtClean="0"/>
              <a:t>opasnostima</a:t>
            </a:r>
            <a:r>
              <a:rPr lang="en-US" i="1" dirty="0" smtClean="0"/>
              <a:t>,</a:t>
            </a:r>
            <a:r>
              <a:rPr lang="sr-Latn-RS" i="1" dirty="0" smtClean="0"/>
              <a:t> </a:t>
            </a:r>
            <a:r>
              <a:rPr lang="pl-PL" i="1" dirty="0" smtClean="0"/>
              <a:t>smanjenu ranjivost ljudi i imovine, razumno upravljanje zemljištem i okruženjem, te </a:t>
            </a:r>
            <a:r>
              <a:rPr lang="vi-VN" i="1" dirty="0" smtClean="0"/>
              <a:t>poboljšanje spremnosti za štetne događaje</a:t>
            </a:r>
            <a:r>
              <a:rPr lang="sr-Latn-RS" i="1" dirty="0" smtClean="0"/>
              <a:t> </a:t>
            </a:r>
            <a:r>
              <a:rPr lang="en-US" i="1" dirty="0" smtClean="0"/>
              <a:t>(UNISDR, 2009).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Nasuprot</a:t>
            </a:r>
            <a:r>
              <a:rPr lang="en-US" dirty="0" smtClean="0"/>
              <a:t> </a:t>
            </a:r>
            <a:r>
              <a:rPr lang="en-US" dirty="0" err="1" smtClean="0"/>
              <a:t>tradicionalnom</a:t>
            </a:r>
            <a:r>
              <a:rPr lang="en-US" dirty="0" smtClean="0"/>
              <a:t> </a:t>
            </a:r>
            <a:r>
              <a:rPr lang="en-US" dirty="0" err="1" smtClean="0"/>
              <a:t>pristupu</a:t>
            </a:r>
            <a:r>
              <a:rPr lang="en-US" dirty="0" smtClean="0"/>
              <a:t> </a:t>
            </a:r>
            <a:r>
              <a:rPr lang="en-US" dirty="0" err="1" smtClean="0"/>
              <a:t>upravljanju</a:t>
            </a:r>
            <a:r>
              <a:rPr lang="en-US" dirty="0" smtClean="0"/>
              <a:t> </a:t>
            </a:r>
            <a:r>
              <a:rPr lang="en-US" dirty="0" err="1" smtClean="0"/>
              <a:t>katastrofama</a:t>
            </a:r>
            <a:r>
              <a:rPr lang="sr-Latn-RS" dirty="0" smtClean="0"/>
              <a:t> </a:t>
            </a:r>
            <a:r>
              <a:rPr lang="pl-PL" dirty="0" smtClean="0"/>
              <a:t>koji se fokusirao na spremnost za vanredne </a:t>
            </a:r>
            <a:r>
              <a:rPr lang="en-US" dirty="0" err="1" smtClean="0"/>
              <a:t>situacije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reagovanje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katastrofe</a:t>
            </a:r>
            <a:r>
              <a:rPr lang="en-US" dirty="0" smtClean="0"/>
              <a:t>, nova </a:t>
            </a:r>
            <a:r>
              <a:rPr lang="en-US" dirty="0" err="1" smtClean="0"/>
              <a:t>paradigma</a:t>
            </a:r>
            <a:r>
              <a:rPr lang="sr-Latn-RS" dirty="0" smtClean="0"/>
              <a:t> </a:t>
            </a:r>
            <a:r>
              <a:rPr lang="pl-PL" dirty="0" smtClean="0"/>
              <a:t>smanjenja rizika od katastrofa prebacuje težište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prevenciju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ublažavanje</a:t>
            </a:r>
            <a:r>
              <a:rPr lang="en-US" dirty="0" smtClean="0"/>
              <a:t> </a:t>
            </a:r>
            <a:r>
              <a:rPr lang="en-US" dirty="0" err="1" smtClean="0"/>
              <a:t>rizika</a:t>
            </a:r>
            <a:r>
              <a:rPr lang="en-US" dirty="0" smtClean="0"/>
              <a:t> (UNDP, 2016b</a:t>
            </a:r>
            <a:r>
              <a:rPr lang="sr-Latn-R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l-PL" dirty="0" smtClean="0"/>
              <a:t>Izveštaj o humanom razvoju za 2014. uvodi koncept </a:t>
            </a:r>
            <a:r>
              <a:rPr lang="en-US" dirty="0" smtClean="0"/>
              <a:t>„</a:t>
            </a:r>
            <a:r>
              <a:rPr lang="en-US" b="1" dirty="0" err="1" smtClean="0"/>
              <a:t>ljudske</a:t>
            </a:r>
            <a:r>
              <a:rPr lang="en-US" b="1" dirty="0" smtClean="0"/>
              <a:t> </a:t>
            </a:r>
            <a:r>
              <a:rPr lang="en-US" b="1" dirty="0" err="1" smtClean="0"/>
              <a:t>otpornosti</a:t>
            </a:r>
            <a:r>
              <a:rPr lang="en-US" dirty="0" smtClean="0"/>
              <a:t>“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direktno</a:t>
            </a:r>
            <a:r>
              <a:rPr lang="en-US" dirty="0" smtClean="0"/>
              <a:t> </a:t>
            </a:r>
            <a:r>
              <a:rPr lang="en-US" dirty="0" err="1" smtClean="0"/>
              <a:t>upućuje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humani</a:t>
            </a:r>
            <a:r>
              <a:rPr lang="en-US" dirty="0" smtClean="0"/>
              <a:t> </a:t>
            </a:r>
            <a:r>
              <a:rPr lang="en-US" dirty="0" err="1" smtClean="0"/>
              <a:t>razvoj</a:t>
            </a:r>
            <a:r>
              <a:rPr lang="sr-Latn-RS" dirty="0" smtClean="0"/>
              <a:t> </a:t>
            </a:r>
            <a:r>
              <a:rPr lang="en-US" dirty="0" err="1" smtClean="0"/>
              <a:t>usmeren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uvećavanje</a:t>
            </a:r>
            <a:r>
              <a:rPr lang="en-US" dirty="0" smtClean="0"/>
              <a:t> </a:t>
            </a:r>
            <a:r>
              <a:rPr lang="en-US" dirty="0" err="1" smtClean="0"/>
              <a:t>ljudske</a:t>
            </a:r>
            <a:r>
              <a:rPr lang="en-US" dirty="0" smtClean="0"/>
              <a:t> </a:t>
            </a:r>
            <a:r>
              <a:rPr lang="en-US" dirty="0" err="1" smtClean="0"/>
              <a:t>osposobljenosti</a:t>
            </a:r>
            <a:r>
              <a:rPr lang="sr-Latn-RS" dirty="0" smtClean="0"/>
              <a:t> </a:t>
            </a:r>
            <a:r>
              <a:rPr lang="en-US" dirty="0" err="1" smtClean="0"/>
              <a:t>kao</a:t>
            </a:r>
            <a:r>
              <a:rPr lang="en-US" dirty="0" smtClean="0"/>
              <a:t> </a:t>
            </a:r>
            <a:r>
              <a:rPr lang="en-US" dirty="0" err="1" smtClean="0"/>
              <a:t>sredstva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</a:t>
            </a:r>
            <a:r>
              <a:rPr lang="en-US" dirty="0" err="1" smtClean="0"/>
              <a:t>će</a:t>
            </a:r>
            <a:r>
              <a:rPr lang="en-US" dirty="0" smtClean="0"/>
              <a:t> </a:t>
            </a:r>
            <a:r>
              <a:rPr lang="en-US" dirty="0" err="1" smtClean="0"/>
              <a:t>omogućiti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ostvare</a:t>
            </a:r>
            <a:r>
              <a:rPr lang="en-US" dirty="0" smtClean="0"/>
              <a:t> </a:t>
            </a:r>
            <a:r>
              <a:rPr lang="en-US" dirty="0" err="1" smtClean="0"/>
              <a:t>svoj</a:t>
            </a:r>
            <a:r>
              <a:rPr lang="sr-Latn-RS" dirty="0" smtClean="0"/>
              <a:t> </a:t>
            </a:r>
            <a:r>
              <a:rPr lang="en-US" dirty="0" err="1" smtClean="0"/>
              <a:t>puni</a:t>
            </a:r>
            <a:r>
              <a:rPr lang="en-US" dirty="0" smtClean="0"/>
              <a:t> </a:t>
            </a:r>
            <a:r>
              <a:rPr lang="en-US" dirty="0" err="1" smtClean="0"/>
              <a:t>potencijal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vode</a:t>
            </a:r>
            <a:r>
              <a:rPr lang="en-US" dirty="0" smtClean="0"/>
              <a:t> </a:t>
            </a:r>
            <a:r>
              <a:rPr lang="en-US" dirty="0" err="1" smtClean="0"/>
              <a:t>bogat</a:t>
            </a:r>
            <a:r>
              <a:rPr lang="en-US" dirty="0" smtClean="0"/>
              <a:t> </a:t>
            </a:r>
            <a:r>
              <a:rPr lang="en-US" dirty="0" err="1" smtClean="0"/>
              <a:t>život</a:t>
            </a:r>
            <a:r>
              <a:rPr lang="en-US" dirty="0" smtClean="0"/>
              <a:t>. </a:t>
            </a:r>
            <a:r>
              <a:rPr lang="en-US" dirty="0" err="1" smtClean="0"/>
              <a:t>Ljudska</a:t>
            </a:r>
            <a:r>
              <a:rPr lang="en-US" dirty="0" smtClean="0"/>
              <a:t> </a:t>
            </a:r>
            <a:r>
              <a:rPr lang="en-US" dirty="0" err="1" smtClean="0"/>
              <a:t>otpornost</a:t>
            </a:r>
            <a:r>
              <a:rPr lang="sr-Latn-RS" dirty="0" smtClean="0"/>
              <a:t> </a:t>
            </a:r>
            <a:r>
              <a:rPr lang="en-US" dirty="0" err="1" smtClean="0"/>
              <a:t>treba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osigura</a:t>
            </a:r>
            <a:r>
              <a:rPr lang="en-US" dirty="0" smtClean="0"/>
              <a:t> </a:t>
            </a:r>
            <a:r>
              <a:rPr lang="en-US" dirty="0" err="1" smtClean="0"/>
              <a:t>dostupnost</a:t>
            </a:r>
            <a:r>
              <a:rPr lang="en-US" dirty="0" smtClean="0"/>
              <a:t> </a:t>
            </a:r>
            <a:r>
              <a:rPr lang="en-US" dirty="0" err="1" smtClean="0"/>
              <a:t>održivih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robusnih</a:t>
            </a:r>
            <a:r>
              <a:rPr lang="en-US" dirty="0" smtClean="0"/>
              <a:t> </a:t>
            </a:r>
            <a:r>
              <a:rPr lang="en-US" dirty="0" err="1" smtClean="0"/>
              <a:t>izbora</a:t>
            </a:r>
            <a:r>
              <a:rPr lang="en-US" dirty="0" smtClean="0"/>
              <a:t>,</a:t>
            </a:r>
            <a:r>
              <a:rPr lang="sr-Latn-RS" dirty="0" smtClean="0"/>
              <a:t> </a:t>
            </a:r>
            <a:r>
              <a:rPr lang="en-US" dirty="0" err="1" smtClean="0"/>
              <a:t>tako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ljudi</a:t>
            </a:r>
            <a:r>
              <a:rPr lang="en-US" dirty="0" smtClean="0"/>
              <a:t> </a:t>
            </a:r>
            <a:r>
              <a:rPr lang="en-US" dirty="0" err="1" smtClean="0"/>
              <a:t>mogu</a:t>
            </a:r>
            <a:r>
              <a:rPr lang="en-US" dirty="0" smtClean="0"/>
              <a:t> </a:t>
            </a:r>
            <a:r>
              <a:rPr lang="en-US" sz="2800" dirty="0" err="1" smtClean="0"/>
              <a:t>da</a:t>
            </a:r>
            <a:r>
              <a:rPr lang="en-US" sz="2800" dirty="0" smtClean="0"/>
              <a:t> </a:t>
            </a:r>
            <a:r>
              <a:rPr lang="en-US" sz="2800" dirty="0" err="1" smtClean="0"/>
              <a:t>odgovore</a:t>
            </a:r>
            <a:r>
              <a:rPr lang="en-US" sz="2800" dirty="0" smtClean="0"/>
              <a:t> </a:t>
            </a:r>
            <a:r>
              <a:rPr lang="en-US" sz="2800" dirty="0" err="1" smtClean="0"/>
              <a:t>na</a:t>
            </a:r>
            <a:r>
              <a:rPr lang="en-US" sz="2800" dirty="0" smtClean="0"/>
              <a:t> </a:t>
            </a:r>
            <a:r>
              <a:rPr lang="en-US" sz="2800" dirty="0" err="1" smtClean="0"/>
              <a:t>izazove</a:t>
            </a:r>
            <a:r>
              <a:rPr lang="en-US" sz="2800" dirty="0" smtClean="0"/>
              <a:t> </a:t>
            </a:r>
            <a:r>
              <a:rPr lang="en-US" sz="2800" dirty="0" err="1" smtClean="0"/>
              <a:t>neželjenih</a:t>
            </a:r>
            <a:r>
              <a:rPr lang="sr-Latn-RS" sz="2800" dirty="0" smtClean="0"/>
              <a:t> </a:t>
            </a:r>
            <a:r>
              <a:rPr lang="vi-VN" sz="2800" dirty="0" smtClean="0"/>
              <a:t>događaja i prilagode se (UNDP</a:t>
            </a:r>
            <a:r>
              <a:rPr lang="vi-VN" dirty="0" smtClean="0"/>
              <a:t>, 2014a).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 smtClean="0"/>
              <a:t>Otpornost</a:t>
            </a:r>
            <a:r>
              <a:rPr lang="en-US" i="1" dirty="0" smtClean="0"/>
              <a:t> </a:t>
            </a:r>
            <a:r>
              <a:rPr lang="en-US" i="1" dirty="0" err="1" smtClean="0"/>
              <a:t>nije</a:t>
            </a:r>
            <a:r>
              <a:rPr lang="en-US" i="1" dirty="0" smtClean="0"/>
              <a:t> </a:t>
            </a:r>
            <a:r>
              <a:rPr lang="en-US" i="1" dirty="0" err="1" smtClean="0"/>
              <a:t>ograničena</a:t>
            </a:r>
            <a:r>
              <a:rPr lang="en-US" i="1" dirty="0" smtClean="0"/>
              <a:t> </a:t>
            </a:r>
            <a:r>
              <a:rPr lang="en-US" i="1" dirty="0" err="1" smtClean="0"/>
              <a:t>samo</a:t>
            </a:r>
            <a:r>
              <a:rPr lang="sr-Latn-RS" i="1" dirty="0" smtClean="0"/>
              <a:t> </a:t>
            </a:r>
            <a:r>
              <a:rPr lang="pl-PL" i="1" dirty="0" smtClean="0"/>
              <a:t>na zaštitu od prirodnih opasnosti.</a:t>
            </a:r>
          </a:p>
          <a:p>
            <a:r>
              <a:rPr lang="en-US" i="1" dirty="0" err="1" smtClean="0"/>
              <a:t>Koncept</a:t>
            </a:r>
            <a:r>
              <a:rPr lang="en-US" i="1" dirty="0" smtClean="0"/>
              <a:t> </a:t>
            </a:r>
            <a:r>
              <a:rPr lang="en-US" i="1" dirty="0" err="1" smtClean="0"/>
              <a:t>otpornosti</a:t>
            </a:r>
            <a:r>
              <a:rPr lang="en-US" i="1" dirty="0" smtClean="0"/>
              <a:t> </a:t>
            </a:r>
            <a:r>
              <a:rPr lang="en-US" i="1" dirty="0" err="1" smtClean="0"/>
              <a:t>proširuje</a:t>
            </a:r>
            <a:r>
              <a:rPr lang="en-US" i="1" dirty="0" smtClean="0"/>
              <a:t> se</a:t>
            </a:r>
            <a:r>
              <a:rPr lang="sr-Latn-RS" i="1" dirty="0" smtClean="0"/>
              <a:t> </a:t>
            </a:r>
            <a:r>
              <a:rPr lang="en-US" i="1" dirty="0" err="1" smtClean="0"/>
              <a:t>tako</a:t>
            </a:r>
            <a:r>
              <a:rPr lang="en-US" i="1" dirty="0" smtClean="0"/>
              <a:t> </a:t>
            </a:r>
            <a:r>
              <a:rPr lang="en-US" i="1" dirty="0" err="1" smtClean="0"/>
              <a:t>da</a:t>
            </a:r>
            <a:r>
              <a:rPr lang="en-US" i="1" dirty="0" smtClean="0"/>
              <a:t> </a:t>
            </a:r>
            <a:r>
              <a:rPr lang="en-US" i="1" dirty="0" err="1" smtClean="0"/>
              <a:t>obuhvati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i="1" dirty="0" err="1" smtClean="0"/>
              <a:t>finansijske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sr-Latn-RS" i="1" dirty="0" smtClean="0"/>
              <a:t> </a:t>
            </a:r>
            <a:r>
              <a:rPr lang="vi-VN" i="1" dirty="0" smtClean="0"/>
              <a:t>ekonomske rizike koji pogađaju</a:t>
            </a:r>
            <a:r>
              <a:rPr lang="sr-Latn-RS" i="1" dirty="0" smtClean="0"/>
              <a:t> </a:t>
            </a:r>
            <a:r>
              <a:rPr lang="en-US" i="1" dirty="0" err="1" smtClean="0"/>
              <a:t>globalnu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i="1" dirty="0" err="1" smtClean="0"/>
              <a:t>nacionalnu</a:t>
            </a:r>
            <a:r>
              <a:rPr lang="en-US" i="1" dirty="0" smtClean="0"/>
              <a:t> </a:t>
            </a:r>
            <a:r>
              <a:rPr lang="en-US" i="1" dirty="0" err="1" smtClean="0"/>
              <a:t>ekonomiju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sr-Latn-RS" i="1" dirty="0" smtClean="0"/>
              <a:t> </a:t>
            </a:r>
            <a:r>
              <a:rPr lang="pl-PL" i="1" dirty="0" smtClean="0"/>
              <a:t>dovode do gubitka dohotka, radnih </a:t>
            </a:r>
            <a:r>
              <a:rPr lang="en-US" i="1" dirty="0" err="1" smtClean="0"/>
              <a:t>mesta</a:t>
            </a:r>
            <a:r>
              <a:rPr lang="en-US" i="1" dirty="0" smtClean="0"/>
              <a:t> 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en-US" i="1" dirty="0" err="1" smtClean="0"/>
              <a:t>socijalne</a:t>
            </a:r>
            <a:r>
              <a:rPr lang="en-US" i="1" dirty="0" smtClean="0"/>
              <a:t> </a:t>
            </a:r>
            <a:r>
              <a:rPr lang="en-US" i="1" dirty="0" err="1" smtClean="0"/>
              <a:t>stabilnosti</a:t>
            </a:r>
            <a:r>
              <a:rPr lang="sr-Latn-RS" i="1" dirty="0" smtClean="0"/>
              <a:t> </a:t>
            </a:r>
            <a:r>
              <a:rPr lang="en-US" i="1" dirty="0" smtClean="0"/>
              <a:t>(World Bank, 2014).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CS" b="1" i="1" dirty="0" smtClean="0"/>
              <a:t>катастрофа</a:t>
            </a:r>
            <a:r>
              <a:rPr lang="sr-Cyrl-CS" b="1" dirty="0" smtClean="0"/>
              <a:t> </a:t>
            </a:r>
            <a:r>
              <a:rPr lang="sr-Cyrl-CS" dirty="0" smtClean="0"/>
              <a:t>је елементарна непогода или друга несрећа и догађај који величином, интензитетом и неочекиваношћу угрожава здравље и животе већег броја људи, материјалн</a:t>
            </a:r>
            <a:r>
              <a:rPr lang="sr-Latn-CS" dirty="0" smtClean="0"/>
              <a:t>a</a:t>
            </a:r>
            <a:r>
              <a:rPr lang="sr-Cyrl-CS" dirty="0" smtClean="0"/>
              <a:t> добра и животну средину, а чији настанак није могуће спречити или отклонити редовним деловањем надлежних служби, органа државне управе и јединица локалне самоуправе, као и несрећа настала ратним разарањем или тероризмом;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ru-RU" u="sng" dirty="0" smtClean="0"/>
              <a:t>Према Упоредном речнику </a:t>
            </a:r>
            <a:r>
              <a:rPr lang="sr-Latn-CS" b="1" i="1" u="sng" dirty="0" smtClean="0"/>
              <a:t>UNU-EHS</a:t>
            </a:r>
            <a:r>
              <a:rPr lang="ru-RU" b="1" i="1" u="sng" dirty="0" smtClean="0"/>
              <a:t>, </a:t>
            </a:r>
            <a:r>
              <a:rPr lang="ru-RU" u="sng" dirty="0" smtClean="0"/>
              <a:t>појам хазарда се дефинише и тумачи кроз више дефиниција</a:t>
            </a:r>
            <a:r>
              <a:rPr lang="en-US" b="1" u="sng" dirty="0" smtClean="0">
                <a:hlinkClick r:id="rId2" action="ppaction://hlinksldjump"/>
              </a:rPr>
              <a:t>[1]</a:t>
            </a:r>
            <a:r>
              <a:rPr lang="ru-RU" u="sng" dirty="0" smtClean="0"/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u="sng" dirty="0" smtClean="0"/>
          </a:p>
          <a:p>
            <a:pPr>
              <a:lnSpc>
                <a:spcPct val="80000"/>
              </a:lnSpc>
            </a:pPr>
            <a:r>
              <a:rPr lang="ru-RU" u="sng" dirty="0" smtClean="0">
                <a:solidFill>
                  <a:srgbClr val="FF0000"/>
                </a:solidFill>
              </a:rPr>
              <a:t>Претећи догађај или вероватноћа појављивања </a:t>
            </a:r>
            <a:r>
              <a:rPr lang="ru-RU" b="1" u="sng" dirty="0" smtClean="0">
                <a:solidFill>
                  <a:srgbClr val="FF0000"/>
                </a:solidFill>
              </a:rPr>
              <a:t>потенцијално штетне појаве</a:t>
            </a:r>
            <a:r>
              <a:rPr lang="ru-RU" u="sng" dirty="0" smtClean="0">
                <a:solidFill>
                  <a:srgbClr val="FF0000"/>
                </a:solidFill>
              </a:rPr>
              <a:t> у одређеном-датом временском периоду и </a:t>
            </a:r>
            <a:r>
              <a:rPr lang="sr-Latn-CS" u="sng" dirty="0" smtClean="0">
                <a:solidFill>
                  <a:srgbClr val="FF0000"/>
                </a:solidFill>
              </a:rPr>
              <a:t>	</a:t>
            </a:r>
            <a:r>
              <a:rPr lang="ru-RU" u="sng" dirty="0" smtClean="0">
                <a:solidFill>
                  <a:srgbClr val="FF0000"/>
                </a:solidFill>
              </a:rPr>
              <a:t>на одређеном подручју 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hlinkClick r:id="rId2" action="ppaction://hlinksldjump"/>
              </a:rPr>
              <a:t>[1]</a:t>
            </a:r>
            <a:r>
              <a:rPr lang="ru-RU" dirty="0" smtClean="0"/>
              <a:t> Упоредн</a:t>
            </a:r>
            <a:r>
              <a:rPr lang="sr-Latn-CS" dirty="0" smtClean="0"/>
              <a:t>и</a:t>
            </a:r>
            <a:r>
              <a:rPr lang="ru-RU" dirty="0" smtClean="0"/>
              <a:t> речнику о компонентама ризика који је издао </a:t>
            </a:r>
            <a:r>
              <a:rPr lang="ru-RU" b="1" dirty="0" smtClean="0"/>
              <a:t>Универзитет УН - Институт за хуману безбедност и заштиту животне средине из Бона</a:t>
            </a:r>
            <a:r>
              <a:rPr lang="ru-RU" b="1" i="1" dirty="0" smtClean="0"/>
              <a:t> (</a:t>
            </a:r>
            <a:r>
              <a:rPr lang="sr-Latn-CS" b="1" i="1" dirty="0" smtClean="0"/>
              <a:t>UNU</a:t>
            </a:r>
            <a:r>
              <a:rPr lang="ru-RU" b="1" i="1" dirty="0" smtClean="0"/>
              <a:t>-</a:t>
            </a:r>
            <a:r>
              <a:rPr lang="sr-Latn-CS" b="1" i="1" dirty="0" smtClean="0"/>
              <a:t>EHS (United Nations University – Institut for Enviroment and Human Security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357188" algn="just">
              <a:lnSpc>
                <a:spcPct val="90000"/>
              </a:lnSpc>
              <a:buFontTx/>
              <a:buNone/>
            </a:pPr>
            <a:r>
              <a:rPr lang="sr-Cyrl-CS" b="1" i="1" dirty="0" smtClean="0">
                <a:solidFill>
                  <a:schemeClr val="hlink"/>
                </a:solidFill>
              </a:rPr>
              <a:t>Катастрофа</a:t>
            </a:r>
            <a:r>
              <a:rPr lang="sr-Cyrl-CS" b="1" dirty="0" smtClean="0"/>
              <a:t> је стање које настаје када последице хазарда по одређене делове друштва (губици, повреде, економски губици) превазилазе способности тог друштва да им се на одговарајући начин одупре.</a:t>
            </a:r>
          </a:p>
          <a:p>
            <a:pPr marL="0" indent="357188" algn="just">
              <a:lnSpc>
                <a:spcPct val="90000"/>
              </a:lnSpc>
              <a:buFontTx/>
              <a:buNone/>
            </a:pPr>
            <a:r>
              <a:rPr lang="sr-Cyrl-CS" b="1" dirty="0" smtClean="0"/>
              <a:t>Фраза  </a:t>
            </a:r>
            <a:r>
              <a:rPr lang="sr-Cyrl-CS" b="1" dirty="0" smtClean="0">
                <a:solidFill>
                  <a:schemeClr val="hlink"/>
                </a:solidFill>
              </a:rPr>
              <a:t>«природна катастрофа</a:t>
            </a:r>
            <a:r>
              <a:rPr lang="sr-Cyrl-CS" b="1" dirty="0" smtClean="0"/>
              <a:t>», која је у широкој употреби и међу стручњацима и уопште, често изазива забуну и предмет је полемика.</a:t>
            </a:r>
            <a:r>
              <a:rPr lang="sr-Cyrl-CS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Битна је разлика између опасности (хазарда) и катастрофе.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>
                <a:solidFill>
                  <a:schemeClr val="hlink"/>
                </a:solidFill>
              </a:rPr>
              <a:t>Катастрофа наступа када друштво бива погођено хазардом, (она дефинише догађај на који друштво не може одговорити постојећим капацитетима).</a:t>
            </a:r>
            <a:r>
              <a:rPr lang="sr-Cyrl-CS" b="1" dirty="0" smtClean="0"/>
              <a:t>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Другим речима, последице катастрофе одређене су степеном повредљивости друштва на хазарде. Та повредљивост није природног карактера.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То је </a:t>
            </a:r>
            <a:r>
              <a:rPr lang="sr-Cyrl-CS" b="1" dirty="0" smtClean="0">
                <a:solidFill>
                  <a:schemeClr val="hlink"/>
                </a:solidFill>
              </a:rPr>
              <a:t>људска димензија катастрофе</a:t>
            </a:r>
            <a:r>
              <a:rPr lang="sr-Cyrl-CS" b="1" dirty="0" smtClean="0"/>
              <a:t> – резултат је бројних економских, социјалних, културних, институционалних, политичких и чак психолошких фактора, који одређују животе људи и обликују окружење, средину у којој они живе.</a:t>
            </a:r>
            <a:r>
              <a:rPr lang="sr-Cyrl-CS" dirty="0" smtClean="0"/>
              <a:t>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>
                <a:solidFill>
                  <a:srgbClr val="FF0000"/>
                </a:solidFill>
              </a:rPr>
              <a:t>CRED, BELGIJA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Latn-RS" dirty="0" smtClean="0"/>
              <a:t>Центар за истраживање епидемиологија катастрофа (CRED) дефинише природне катастрофе као: </a:t>
            </a:r>
            <a:r>
              <a:rPr lang="sr-Latn-RS" b="1" dirty="0" smtClean="0">
                <a:solidFill>
                  <a:schemeClr val="accent1"/>
                </a:solidFill>
              </a:rPr>
              <a:t>ситуације или догађаји који превазилазе локалне капацитете, и захтевају одређени национални и међународни ниво помоћи </a:t>
            </a:r>
            <a:r>
              <a:rPr lang="sr-Latn-RS" dirty="0" smtClean="0">
                <a:solidFill>
                  <a:srgbClr val="FF0000"/>
                </a:solidFill>
              </a:rPr>
              <a:t>(</a:t>
            </a:r>
            <a:r>
              <a:rPr lang="sr-Latn-RS" b="1" dirty="0" smtClean="0">
                <a:solidFill>
                  <a:srgbClr val="FF0000"/>
                </a:solidFill>
              </a:rPr>
              <a:t>Centre for Research on the Epidemiology of Disasters, 2003).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Latn-RS" dirty="0" smtClean="0"/>
              <a:t>Природне катастрофе су начелно </a:t>
            </a:r>
            <a:r>
              <a:rPr lang="sr-Cyrl-CS" b="1" dirty="0" smtClean="0">
                <a:solidFill>
                  <a:srgbClr val="FF0000"/>
                </a:solidFill>
              </a:rPr>
              <a:t>полиморфног карактера</a:t>
            </a:r>
            <a:r>
              <a:rPr lang="sr-Cyrl-CS" b="1" dirty="0" smtClean="0"/>
              <a:t> </a:t>
            </a:r>
            <a:r>
              <a:rPr lang="sr-Cyrl-CS" dirty="0" smtClean="0"/>
              <a:t>(две појаве истог порекла и интензитета најчешће стварају различите укупне последице), прати их феномен </a:t>
            </a:r>
            <a:r>
              <a:rPr lang="sr-Cyrl-CS" b="1" dirty="0" smtClean="0">
                <a:solidFill>
                  <a:srgbClr val="FF0000"/>
                </a:solidFill>
              </a:rPr>
              <a:t>паралелизма</a:t>
            </a:r>
            <a:r>
              <a:rPr lang="sr-Cyrl-CS" b="1" dirty="0" smtClean="0"/>
              <a:t> </a:t>
            </a:r>
            <a:r>
              <a:rPr lang="sr-Cyrl-CS" dirty="0" smtClean="0"/>
              <a:t>(погађају само одређене геопросторне зоне у којима битно мењају услове живота и животне средине) и специфичних, најчешће масовних последица (социјалне, здравствене, материјалне и еколошке (Jakovljević, Djarmati</a:t>
            </a:r>
            <a:r>
              <a:rPr lang="sr-Latn-RS" dirty="0" smtClean="0"/>
              <a:t>, 1998:35). Представљајући </a:t>
            </a:r>
            <a:r>
              <a:rPr lang="sr-Cyrl-CS" dirty="0" smtClean="0"/>
              <a:t>догађаје који имају велики и трагични утицај по друштво, </a:t>
            </a:r>
            <a:r>
              <a:rPr lang="sr-Latn-RS" dirty="0" smtClean="0"/>
              <a:t>природне катастрофе </a:t>
            </a:r>
            <a:r>
              <a:rPr lang="sr-Cyrl-CS" dirty="0" smtClean="0"/>
              <a:t>нарушавају уобичајене начине живота, ометају економске, културне, а понекад и политичке услове живота</a:t>
            </a:r>
            <a:r>
              <a:rPr lang="sr-Latn-R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b="1" dirty="0" smtClean="0">
                <a:solidFill>
                  <a:srgbClr val="FF0000"/>
                </a:solidFill>
              </a:rPr>
              <a:t>Me</a:t>
            </a:r>
            <a:r>
              <a:rPr lang="sr-Cyrl-RS" b="1" dirty="0" smtClean="0">
                <a:solidFill>
                  <a:srgbClr val="FF0000"/>
                </a:solidFill>
              </a:rPr>
              <a:t>ђународни оквир сарадње у смањењу ризика ПК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Cyrl-RS" b="1" dirty="0" smtClean="0"/>
              <a:t>У децембру 1989. године Генерална скупштина Уједињених нација прокламовала је деведесете године за „</a:t>
            </a:r>
            <a:r>
              <a:rPr lang="sr-Latn-RS" b="1" i="1" dirty="0" smtClean="0"/>
              <a:t>International Decade for Natural Disaster Reduction</a:t>
            </a:r>
            <a:r>
              <a:rPr lang="sr-Latn-RS" dirty="0" smtClean="0"/>
              <a:t>“. </a:t>
            </a:r>
            <a:r>
              <a:rPr lang="sr-Cyrl-RS" dirty="0" smtClean="0"/>
              <a:t>Циљеви су прецизно одређени</a:t>
            </a:r>
            <a:r>
              <a:rPr lang="sr-Latn-RS" dirty="0" smtClean="0"/>
              <a:t>: „Смањити</a:t>
            </a:r>
            <a:r>
              <a:rPr lang="sr-Cyrl-RS" dirty="0" smtClean="0"/>
              <a:t> здруженим међународним деловањем, нарочито у земљама у развоју, губитке у људским животима, штете нанете добрима, друштвене и економске поремећаје изазване природним несрећама које су у непрестаном порасту, као што су земљотреси, циклони, цунамији, поплаве, клизишта, вулканске ерупције, пожари изазвани природним узроцима, суше, дезертификација, и друге непогоде природног порекла“.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ХАЗАРД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</a:pPr>
            <a:r>
              <a:rPr lang="ru-RU" u="sng" dirty="0" smtClean="0"/>
              <a:t>Хазард може да укључи </a:t>
            </a:r>
            <a:r>
              <a:rPr lang="ru-RU" b="1" u="sng" dirty="0" smtClean="0">
                <a:solidFill>
                  <a:srgbClr val="FF0000"/>
                </a:solidFill>
              </a:rPr>
              <a:t>латентна стања </a:t>
            </a:r>
            <a:r>
              <a:rPr lang="ru-RU" u="sng" dirty="0" smtClean="0"/>
              <a:t>која </a:t>
            </a:r>
            <a:r>
              <a:rPr lang="ru-RU" b="1" u="sng" dirty="0" smtClean="0">
                <a:solidFill>
                  <a:srgbClr val="FF0000"/>
                </a:solidFill>
              </a:rPr>
              <a:t>могу представљати будуће претње </a:t>
            </a:r>
            <a:r>
              <a:rPr lang="ru-RU" u="sng" dirty="0" smtClean="0"/>
              <a:t>а могу имати различито порекло (</a:t>
            </a:r>
            <a:r>
              <a:rPr lang="ru-RU" b="1" u="sng" dirty="0" smtClean="0">
                <a:solidFill>
                  <a:srgbClr val="FF0000"/>
                </a:solidFill>
              </a:rPr>
              <a:t>природни, геолошки, хидрометеоролошки и биолошки</a:t>
            </a:r>
            <a:r>
              <a:rPr lang="ru-RU" u="sng" dirty="0" smtClean="0"/>
              <a:t>) или настали захваљујући људским процесима (</a:t>
            </a:r>
            <a:r>
              <a:rPr lang="ru-RU" b="1" u="sng" dirty="0" smtClean="0">
                <a:solidFill>
                  <a:srgbClr val="FF0000"/>
                </a:solidFill>
              </a:rPr>
              <a:t>дегредација животне средине и технолошки хазарди</a:t>
            </a:r>
            <a:r>
              <a:rPr lang="ru-RU" u="sng" dirty="0" smtClean="0"/>
              <a:t>).</a:t>
            </a:r>
          </a:p>
          <a:p>
            <a:pPr marL="609600" indent="-609600">
              <a:lnSpc>
                <a:spcPct val="80000"/>
              </a:lnSpc>
            </a:pPr>
            <a:r>
              <a:rPr lang="ru-RU" b="1" u="sng" dirty="0" smtClean="0">
                <a:solidFill>
                  <a:srgbClr val="FF0000"/>
                </a:solidFill>
              </a:rPr>
              <a:t>Сваки хазард се карактерише својом локацијом, интензитетом, учесталошћу и вероватноћом</a:t>
            </a:r>
            <a:r>
              <a:rPr lang="ru-RU" u="sng" dirty="0" smtClean="0"/>
              <a:t>. </a:t>
            </a:r>
            <a:r>
              <a:rPr lang="en-US" u="sng" dirty="0" smtClean="0"/>
              <a:t>(</a:t>
            </a:r>
            <a:r>
              <a:rPr lang="en-US" b="1" i="1" u="sng" dirty="0" smtClean="0"/>
              <a:t>UN/ISDR</a:t>
            </a:r>
            <a:r>
              <a:rPr lang="en-US" b="1" u="sng" dirty="0" smtClean="0">
                <a:hlinkClick r:id="rId2" action="ppaction://hlinksldjump"/>
              </a:rPr>
              <a:t>[1]</a:t>
            </a:r>
            <a:r>
              <a:rPr lang="en-US" b="1" u="sng" dirty="0" smtClean="0"/>
              <a:t>, 2004</a:t>
            </a:r>
            <a:r>
              <a:rPr lang="sr-Cyrl-RS" b="1" u="sng" dirty="0" smtClean="0"/>
              <a:t>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ISDR terminologija 2009</a:t>
            </a:r>
            <a:r>
              <a:rPr lang="sr-Latn-R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b="1" dirty="0" err="1"/>
              <a:t>Opasnost</a:t>
            </a:r>
            <a:r>
              <a:rPr lang="en-US" b="1" dirty="0"/>
              <a:t> (</a:t>
            </a:r>
            <a:r>
              <a:rPr lang="en-US" b="1" i="1" dirty="0"/>
              <a:t>Hazard) </a:t>
            </a:r>
          </a:p>
          <a:p>
            <a:pPr algn="just"/>
            <a:r>
              <a:rPr lang="en-US" dirty="0" err="1"/>
              <a:t>Opasna</a:t>
            </a:r>
            <a:r>
              <a:rPr lang="en-US" dirty="0"/>
              <a:t> </a:t>
            </a:r>
            <a:r>
              <a:rPr lang="en-US" dirty="0" err="1"/>
              <a:t>pojava</a:t>
            </a:r>
            <a:r>
              <a:rPr lang="en-US" dirty="0"/>
              <a:t>, </a:t>
            </a:r>
            <a:r>
              <a:rPr lang="en-US" dirty="0" err="1"/>
              <a:t>tvari</a:t>
            </a:r>
            <a:r>
              <a:rPr lang="en-US" dirty="0"/>
              <a:t>, </a:t>
            </a:r>
            <a:r>
              <a:rPr lang="en-US" dirty="0" err="1"/>
              <a:t>ljudsko</a:t>
            </a:r>
            <a:r>
              <a:rPr lang="en-US" dirty="0"/>
              <a:t> </a:t>
            </a:r>
            <a:r>
              <a:rPr lang="en-US" dirty="0" err="1" smtClean="0"/>
              <a:t>delovanje</a:t>
            </a:r>
            <a:r>
              <a:rPr lang="en-US" dirty="0" smtClean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stanje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može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dovesti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do </a:t>
            </a:r>
            <a:r>
              <a:rPr lang="en-US" dirty="0" err="1"/>
              <a:t>gubitka</a:t>
            </a:r>
            <a:r>
              <a:rPr lang="en-US" dirty="0"/>
              <a:t> </a:t>
            </a:r>
            <a:r>
              <a:rPr lang="en-US" dirty="0" err="1"/>
              <a:t>života</a:t>
            </a:r>
            <a:r>
              <a:rPr lang="en-US" dirty="0"/>
              <a:t>, </a:t>
            </a:r>
            <a:r>
              <a:rPr lang="en-US" dirty="0" err="1" smtClean="0"/>
              <a:t>ozleda</a:t>
            </a:r>
            <a:r>
              <a:rPr lang="en-US" dirty="0" smtClean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drugih</a:t>
            </a:r>
            <a:r>
              <a:rPr lang="en-US" dirty="0"/>
              <a:t> </a:t>
            </a:r>
            <a:r>
              <a:rPr lang="en-US" dirty="0" err="1" smtClean="0"/>
              <a:t>ut</a:t>
            </a:r>
            <a:r>
              <a:rPr lang="sr-Latn-RS" dirty="0" smtClean="0"/>
              <a:t>i</a:t>
            </a:r>
            <a:r>
              <a:rPr lang="en-US" dirty="0" err="1" smtClean="0"/>
              <a:t>caja</a:t>
            </a:r>
            <a:r>
              <a:rPr lang="en-US" dirty="0" smtClean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zdravlje</a:t>
            </a:r>
            <a:r>
              <a:rPr lang="en-US" dirty="0"/>
              <a:t>, </a:t>
            </a:r>
            <a:r>
              <a:rPr lang="en-US" dirty="0" err="1"/>
              <a:t>materijalne</a:t>
            </a:r>
            <a:r>
              <a:rPr lang="en-US" dirty="0"/>
              <a:t> </a:t>
            </a:r>
            <a:r>
              <a:rPr lang="en-US" dirty="0" err="1"/>
              <a:t>štete</a:t>
            </a:r>
            <a:r>
              <a:rPr lang="en-US" dirty="0"/>
              <a:t>, </a:t>
            </a:r>
            <a:r>
              <a:rPr lang="en-US" dirty="0" err="1"/>
              <a:t>gubitka</a:t>
            </a:r>
            <a:r>
              <a:rPr lang="en-US" dirty="0"/>
              <a:t> </a:t>
            </a:r>
            <a:r>
              <a:rPr lang="en-US" dirty="0" err="1"/>
              <a:t>egzistencije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usluga</a:t>
            </a:r>
            <a:r>
              <a:rPr lang="en-US" dirty="0"/>
              <a:t>, </a:t>
            </a:r>
            <a:r>
              <a:rPr lang="en-US" dirty="0" err="1"/>
              <a:t>socijalnih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ekonomskih</a:t>
            </a:r>
            <a:r>
              <a:rPr lang="en-US" dirty="0"/>
              <a:t> </a:t>
            </a:r>
            <a:r>
              <a:rPr lang="en-US" dirty="0" err="1"/>
              <a:t>poremećaja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oštećenja</a:t>
            </a:r>
            <a:r>
              <a:rPr lang="en-US" dirty="0"/>
              <a:t> </a:t>
            </a:r>
            <a:r>
              <a:rPr lang="en-US" dirty="0" err="1"/>
              <a:t>okoline</a:t>
            </a:r>
            <a:r>
              <a:rPr lang="en-US" dirty="0"/>
              <a:t>. </a:t>
            </a:r>
          </a:p>
          <a:p>
            <a:pPr algn="just"/>
            <a:r>
              <a:rPr lang="vi-VN" dirty="0"/>
              <a:t>Napomena: Opasnosti od interesa za smanjenje rizika od katastrofa navedene su u fusnoti 3. Hyogo okvira za djelovanje kao „...opasnosti prirodnog </a:t>
            </a:r>
            <a:r>
              <a:rPr lang="vi-VN" dirty="0" smtClean="0"/>
              <a:t>porekla </a:t>
            </a:r>
            <a:r>
              <a:rPr lang="vi-VN" dirty="0"/>
              <a:t>i srodne ekološke i tehnološke opasnosti i rizici”. Takve opasnosti proizlaze iz različitih geoloških, meteoroloških, hidroloških, okeanskih, bioloških i tehnoloških izvora, uz njihovo moguće kombinirano </a:t>
            </a:r>
            <a:r>
              <a:rPr lang="vi-VN" dirty="0" smtClean="0"/>
              <a:t>delovanje</a:t>
            </a:r>
            <a:r>
              <a:rPr lang="vi-VN" dirty="0"/>
              <a:t>. U tehničkim okruženjima opasnosti su opisane kvantitativno na osnovu </a:t>
            </a:r>
            <a:r>
              <a:rPr lang="vi-VN" dirty="0" smtClean="0"/>
              <a:t>verovatne </a:t>
            </a:r>
            <a:r>
              <a:rPr lang="vi-VN" dirty="0"/>
              <a:t>učestalosti pojavljivanja različitih intenziteta za različita područja, kao što je utvrđeno na osnovu historijskih podataka ili naučne analize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Хазарди (опасности) могу бити </a:t>
            </a:r>
            <a:r>
              <a:rPr lang="sr-Cyrl-CS" b="1" dirty="0" smtClean="0">
                <a:solidFill>
                  <a:schemeClr val="hlink"/>
                </a:solidFill>
              </a:rPr>
              <a:t>природни</a:t>
            </a:r>
            <a:r>
              <a:rPr lang="sr-Cyrl-CS" b="1" dirty="0" smtClean="0">
                <a:solidFill>
                  <a:srgbClr val="FF3300"/>
                </a:solidFill>
              </a:rPr>
              <a:t> </a:t>
            </a:r>
            <a:r>
              <a:rPr lang="sr-Cyrl-CS" b="1" dirty="0" smtClean="0"/>
              <a:t>(попут зеизмичког хазарда) или изазвани људском активношћу </a:t>
            </a:r>
            <a:r>
              <a:rPr lang="sr-Cyrl-CS" b="1" dirty="0" smtClean="0">
                <a:solidFill>
                  <a:schemeClr val="hlink"/>
                </a:solidFill>
              </a:rPr>
              <a:t>(технолошки хазарди</a:t>
            </a:r>
            <a:r>
              <a:rPr lang="sr-Cyrl-CS" b="1" dirty="0" smtClean="0"/>
              <a:t>) и </a:t>
            </a:r>
            <a:r>
              <a:rPr lang="sr-Cyrl-CS" b="1" dirty="0" smtClean="0">
                <a:solidFill>
                  <a:schemeClr val="hlink"/>
                </a:solidFill>
              </a:rPr>
              <a:t>енвироментални</a:t>
            </a:r>
            <a:r>
              <a:rPr lang="sr-Cyrl-CS" b="1" dirty="0" smtClean="0"/>
              <a:t> (еколошки хазарди).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Природни хазарди су природни процеси или феномени који се јављају у биосфери, а могу изазвати штетан догађај или ванредну систуацију.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Према пореклу, природни хазарди се деле на: </a:t>
            </a:r>
          </a:p>
          <a:p>
            <a:pPr marL="0" indent="357188" algn="just">
              <a:lnSpc>
                <a:spcPct val="80000"/>
              </a:lnSpc>
            </a:pPr>
            <a:r>
              <a:rPr lang="sr-Cyrl-CS" b="1" dirty="0" smtClean="0"/>
              <a:t> </a:t>
            </a:r>
            <a:r>
              <a:rPr lang="sr-Cyrl-CS" b="1" dirty="0" smtClean="0">
                <a:solidFill>
                  <a:schemeClr val="hlink"/>
                </a:solidFill>
              </a:rPr>
              <a:t>геолошке, </a:t>
            </a:r>
          </a:p>
          <a:p>
            <a:pPr marL="0" indent="357188" algn="just"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хидрометеоролошке и </a:t>
            </a:r>
          </a:p>
          <a:p>
            <a:pPr marL="0" indent="357188" algn="just"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биолошке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Геолошки хазарди</a:t>
            </a:r>
            <a:r>
              <a:rPr lang="sr-Cyrl-CS" b="1" dirty="0" smtClean="0"/>
              <a:t> су природни процеси у биосфери који укључују </a:t>
            </a:r>
            <a:r>
              <a:rPr lang="sr-Cyrl-CS" b="1" dirty="0" smtClean="0">
                <a:solidFill>
                  <a:schemeClr val="accent1"/>
                </a:solidFill>
              </a:rPr>
              <a:t>геолошке, тектонске, хидрогеолошке</a:t>
            </a:r>
            <a:r>
              <a:rPr lang="sr-Cyrl-CS" b="1" dirty="0" smtClean="0"/>
              <a:t> и друге процесе (</a:t>
            </a:r>
            <a:r>
              <a:rPr lang="sr-Cyrl-CS" b="1" dirty="0" smtClean="0">
                <a:solidFill>
                  <a:schemeClr val="hlink"/>
                </a:solidFill>
              </a:rPr>
              <a:t>земљотреси, вулканске активности, одрони, клизишта, лавине</a:t>
            </a:r>
            <a:r>
              <a:rPr lang="sr-Cyrl-CS" b="1" dirty="0" smtClean="0"/>
              <a:t>...). </a:t>
            </a:r>
          </a:p>
          <a:p>
            <a:pPr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Хидрометеоролошки хазарди</a:t>
            </a:r>
            <a:r>
              <a:rPr lang="sr-Cyrl-CS" b="1" dirty="0" smtClean="0"/>
              <a:t> су природни процеси у атмосфери или воденим пространствима (</a:t>
            </a:r>
            <a:r>
              <a:rPr lang="sr-Cyrl-CS" b="1" dirty="0" smtClean="0">
                <a:solidFill>
                  <a:schemeClr val="accent1"/>
                </a:solidFill>
              </a:rPr>
              <a:t>поплаве, велики морски таласи-цунами, тропски циклони, торнадо, ураган, олује, електрична пражњења (громови), велике снежне падавине, мразеви и поледица, суша и град).</a:t>
            </a:r>
            <a:endParaRPr lang="sr-Cyrl-CS" dirty="0" smtClean="0"/>
          </a:p>
          <a:p>
            <a:pPr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Биолошки хазарди</a:t>
            </a:r>
            <a:r>
              <a:rPr lang="sr-Cyrl-CS" b="1" dirty="0" smtClean="0"/>
              <a:t>, процеси органског порекла, укључујући и изложеност патогеним мокроорганизмима и токсинима (</a:t>
            </a:r>
            <a:r>
              <a:rPr lang="sr-Cyrl-CS" b="1" dirty="0" smtClean="0">
                <a:solidFill>
                  <a:schemeClr val="accent1"/>
                </a:solidFill>
              </a:rPr>
              <a:t>епидемије, епизоонозе, епифитонозе).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Технолошки хазарди</a:t>
            </a:r>
            <a:r>
              <a:rPr lang="sr-Cyrl-CS" b="1" dirty="0" smtClean="0"/>
              <a:t> су опасности који потичу од технолошких и индустријских акцидената, опасних процедура или појединих људских активности. </a:t>
            </a:r>
          </a:p>
          <a:p>
            <a:pPr algn="just">
              <a:lnSpc>
                <a:spcPct val="80000"/>
              </a:lnSpc>
            </a:pPr>
            <a:r>
              <a:rPr lang="sr-Cyrl-CS" b="1" dirty="0" smtClean="0"/>
              <a:t>Некада се називају и антропогеним хазардима и најчешће их чине (пожари, индустријско загађење, нуклеарне активности, акциденти при транспорту, експлозије, инциденти (оружани сукоби), диверзије и терористички акти, саобраћајне несреће и сл.). </a:t>
            </a:r>
          </a:p>
          <a:p>
            <a:pPr algn="just">
              <a:lnSpc>
                <a:spcPct val="80000"/>
              </a:lnSpc>
            </a:pPr>
            <a:r>
              <a:rPr lang="sr-Cyrl-CS" b="1" dirty="0" smtClean="0">
                <a:solidFill>
                  <a:schemeClr val="hlink"/>
                </a:solidFill>
              </a:rPr>
              <a:t>Енвироментални хазарди</a:t>
            </a:r>
            <a:r>
              <a:rPr lang="sr-Cyrl-CS" b="1" dirty="0" smtClean="0"/>
              <a:t> су процеси настали човековим понашањњем и активностима, којима се наноси штета природи и њеним процесима (</a:t>
            </a:r>
            <a:r>
              <a:rPr lang="sr-Cyrl-CS" b="1" dirty="0" smtClean="0">
                <a:solidFill>
                  <a:schemeClr val="accent1"/>
                </a:solidFill>
              </a:rPr>
              <a:t>промена климе, смањење озонског омотача у стратосфери,  губитак биодиверзитета, загађење воде за пиће, морско и обално загађење, пропадање шума, деградација земљишта, проблеми управљања отпадом, еколошки инциденти, хемијски ризици, опасности од генетски модификованих организама, опасности од зрачења, урбани стрес, итд.).</a:t>
            </a:r>
            <a:r>
              <a:rPr lang="sr-Cyrl-CS" b="1" dirty="0" smtClean="0"/>
              <a:t> 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CS" b="1" i="1" dirty="0" smtClean="0">
                <a:solidFill>
                  <a:schemeClr val="hlink"/>
                </a:solidFill>
              </a:rPr>
              <a:t>Ризик</a:t>
            </a:r>
            <a:r>
              <a:rPr lang="sr-Cyrl-CS" b="1" dirty="0" smtClean="0"/>
              <a:t> се најчешће дефинише као </a:t>
            </a:r>
            <a:r>
              <a:rPr lang="sr-Cyrl-CS" b="1" dirty="0" smtClean="0">
                <a:solidFill>
                  <a:srgbClr val="FF0000"/>
                </a:solidFill>
              </a:rPr>
              <a:t>испољавање одређених хазардних </a:t>
            </a:r>
            <a:r>
              <a:rPr lang="sr-Cyrl-CS" b="1" dirty="0" smtClean="0"/>
              <a:t>догађаја и </a:t>
            </a:r>
            <a:r>
              <a:rPr lang="sr-Cyrl-CS" b="1" dirty="0" smtClean="0">
                <a:solidFill>
                  <a:srgbClr val="FF0000"/>
                </a:solidFill>
              </a:rPr>
              <a:t>њихове вероватне последице по људе, њихова материјална добра и животну средину</a:t>
            </a:r>
            <a:r>
              <a:rPr lang="sr-Cyrl-CS" b="1" i="1" dirty="0" smtClean="0"/>
              <a:t>.</a:t>
            </a:r>
          </a:p>
          <a:p>
            <a:r>
              <a:rPr lang="sr-Cyrl-CS" b="1" i="1" dirty="0" smtClean="0"/>
              <a:t>ризик означава вероватноћу да ће се несрећ</a:t>
            </a:r>
            <a:r>
              <a:rPr lang="en-US" b="1" i="1" dirty="0" smtClean="0"/>
              <a:t>a</a:t>
            </a:r>
            <a:r>
              <a:rPr lang="sr-Cyrl-CS" b="1" i="1" dirty="0" smtClean="0"/>
              <a:t> појавити у одређеном временском раздобљу, околностима </a:t>
            </a:r>
            <a:r>
              <a:rPr lang="ru-RU" b="1" i="1" dirty="0" smtClean="0"/>
              <a:t>и са одређеним негативним последицама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2146</Words>
  <Application>Microsoft Office PowerPoint</Application>
  <PresentationFormat>On-screen Show (4:3)</PresentationFormat>
  <Paragraphs>102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ТЕРМИНОЛОГИЈА</vt:lpstr>
      <vt:lpstr>Slide 2</vt:lpstr>
      <vt:lpstr>Slide 3</vt:lpstr>
      <vt:lpstr>ХАЗАРД</vt:lpstr>
      <vt:lpstr>ISDR terminologija 2009.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RANJIVOST – VULNERABILITY comunity / natural hazards</vt:lpstr>
      <vt:lpstr>OTPORNOST (Resilience) </vt:lpstr>
      <vt:lpstr>Slide 24</vt:lpstr>
      <vt:lpstr>Smanjenje rizika od katastrofa</vt:lpstr>
      <vt:lpstr>Slide 26</vt:lpstr>
      <vt:lpstr>Slide 27</vt:lpstr>
      <vt:lpstr>Slide 28</vt:lpstr>
      <vt:lpstr>Slide 29</vt:lpstr>
      <vt:lpstr>Slide 30</vt:lpstr>
      <vt:lpstr>Slide 31</vt:lpstr>
      <vt:lpstr>CRED, BELGIJA </vt:lpstr>
      <vt:lpstr>Slide 33</vt:lpstr>
      <vt:lpstr>Meђународни оквир сарадње у смањењу ризика ПК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 ekološka bezbednost</dc:title>
  <dc:creator>Jelena</dc:creator>
  <cp:lastModifiedBy>Jelena</cp:lastModifiedBy>
  <cp:revision>49</cp:revision>
  <dcterms:created xsi:type="dcterms:W3CDTF">2019-01-20T18:43:07Z</dcterms:created>
  <dcterms:modified xsi:type="dcterms:W3CDTF">2019-01-25T21:25:17Z</dcterms:modified>
</cp:coreProperties>
</file>